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5" r:id="rId5"/>
    <p:sldMasterId id="2147483686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y="5143500" cx="9144000"/>
  <p:notesSz cx="6858000" cy="9144000"/>
  <p:embeddedFontLst>
    <p:embeddedFont>
      <p:font typeface="Montserrat"/>
      <p:regular r:id="rId50"/>
      <p:bold r:id="rId51"/>
      <p:italic r:id="rId52"/>
      <p:boldItalic r:id="rId53"/>
    </p:embeddedFont>
    <p:embeddedFont>
      <p:font typeface="Baloo 2 SemiBold"/>
      <p:regular r:id="rId54"/>
      <p:bold r:id="rId55"/>
    </p:embeddedFont>
    <p:embeddedFont>
      <p:font typeface="Baloo 2"/>
      <p:regular r:id="rId56"/>
      <p:bold r:id="rId57"/>
    </p:embeddedFont>
    <p:embeddedFont>
      <p:font typeface="Baloo 2 Medium"/>
      <p:regular r:id="rId58"/>
      <p:bold r:id="rId59"/>
    </p:embeddedFont>
    <p:embeddedFont>
      <p:font typeface="Baloo 2 ExtraBold"/>
      <p:bold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1C59D4-240B-4B7D-B036-D69D03E16772}">
  <a:tblStyle styleId="{001C59D4-240B-4B7D-B036-D69D03E1677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60" Type="http://schemas.openxmlformats.org/officeDocument/2006/relationships/font" Target="fonts/Baloo2ExtraBold-bold.fntdata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1" Type="http://schemas.openxmlformats.org/officeDocument/2006/relationships/font" Target="fonts/Montserrat-bold.fntdata"/><Relationship Id="rId50" Type="http://schemas.openxmlformats.org/officeDocument/2006/relationships/font" Target="fonts/Montserrat-regular.fntdata"/><Relationship Id="rId53" Type="http://schemas.openxmlformats.org/officeDocument/2006/relationships/font" Target="fonts/Montserrat-boldItalic.fntdata"/><Relationship Id="rId52" Type="http://schemas.openxmlformats.org/officeDocument/2006/relationships/font" Target="fonts/Montserrat-italic.fntdata"/><Relationship Id="rId11" Type="http://schemas.openxmlformats.org/officeDocument/2006/relationships/slide" Target="slides/slide4.xml"/><Relationship Id="rId55" Type="http://schemas.openxmlformats.org/officeDocument/2006/relationships/font" Target="fonts/Baloo2SemiBold-bold.fntdata"/><Relationship Id="rId10" Type="http://schemas.openxmlformats.org/officeDocument/2006/relationships/slide" Target="slides/slide3.xml"/><Relationship Id="rId54" Type="http://schemas.openxmlformats.org/officeDocument/2006/relationships/font" Target="fonts/Baloo2SemiBold-regular.fntdata"/><Relationship Id="rId13" Type="http://schemas.openxmlformats.org/officeDocument/2006/relationships/slide" Target="slides/slide6.xml"/><Relationship Id="rId57" Type="http://schemas.openxmlformats.org/officeDocument/2006/relationships/font" Target="fonts/Baloo2-bold.fntdata"/><Relationship Id="rId12" Type="http://schemas.openxmlformats.org/officeDocument/2006/relationships/slide" Target="slides/slide5.xml"/><Relationship Id="rId56" Type="http://schemas.openxmlformats.org/officeDocument/2006/relationships/font" Target="fonts/Baloo2-regular.fntdata"/><Relationship Id="rId15" Type="http://schemas.openxmlformats.org/officeDocument/2006/relationships/slide" Target="slides/slide8.xml"/><Relationship Id="rId59" Type="http://schemas.openxmlformats.org/officeDocument/2006/relationships/font" Target="fonts/Baloo2Medium-bold.fntdata"/><Relationship Id="rId14" Type="http://schemas.openxmlformats.org/officeDocument/2006/relationships/slide" Target="slides/slide7.xml"/><Relationship Id="rId58" Type="http://schemas.openxmlformats.org/officeDocument/2006/relationships/font" Target="fonts/Baloo2Medium-regular.fntdata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Co stojí v cestě?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Pomoc musí být blízko.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Blízkost - čí, jak a kde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Lightmotiv - bariéry jsou velké a odstranit je nedokážeme ihned, ihned ale můžeme pomoci blízkým a okruhu, který by mohl mít nástroje jak s tématy pracovat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82bcd6dcc4_0_8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82bcd6dcc4_0_8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300 více hospitalizovaných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narůstá počet osob vyžadující ambulantní léčbu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zvyšuje se počet osob s přiznaným invalidní důchodem (okolo 58 tis)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celkem ambulance 652 277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počet lůžek pro děti a mladistvé pouze 431 (nejméně od roku 2014)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SZU data + vyzkum Prazske centrum soc sluzeb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82bcd6dcc4_0_8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82bcd6dcc4_0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300 více hospitalizovaných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narůstá počet osob vyžadující ambulantní léčbu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zvyšuje se počet osob s přiznaným invalidní důchodem (okolo 58 tis)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celkem ambulance 652 277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počet lůžek pro děti a mladistvé pouze 431 (nejméně od roku 2014)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SZU data + vyzkum Prazske centrum soc sluzeb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82bcd6dcc4_0_1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82bcd6dcc4_0_1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82bcd6dcc4_0_1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82bcd6dcc4_0_1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282bcd6dcc4_0_17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282bcd6dcc4_0_17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282bcd6dcc4_0_17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282bcd6dcc4_0_1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82bcd6dcc4_0_17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282bcd6dcc4_0_17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Domča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82bcd6dcc4_0_17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82bcd6dcc4_0_1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82bcd6dcc4_0_17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282bcd6dcc4_0_17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7e789b9b3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g27e789b9b3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Domča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82bcd6dcc4_0_17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282bcd6dcc4_0_17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5" name="Google Shape;345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Domča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7f69f5c1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g27f69f5c1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Domča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282bcd6dcc4_0_17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282bcd6dcc4_0_1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82bcd6dcc4_0_18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82bcd6dcc4_0_18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82bcd6dcc4_0_18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82bcd6dcc4_0_18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Domča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8" name="Google Shape;388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82bcd6dcc4_0_18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282bcd6dcc4_0_18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82bcd6dcc4_0_18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282bcd6dcc4_0_18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82bcd6dcc4_0_17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82bcd6dcc4_0_1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82bcd6dcc4_0_1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282bcd6dcc4_0_1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282bcd6dcc4_0_18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282bcd6dcc4_0_18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Domča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82bcd6dcc4_0_18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282bcd6dcc4_0_18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z větších měst se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zajímají o téma duševního zdraví ve větší míře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(60 % vs. </a:t>
            </a:r>
            <a:r>
              <a:rPr b="1"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72 %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z větších obcí si myslí ve větší míře, že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odborná pomoc nebo léky mohou pomoci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(35 % vs. 41 % a 12 % vs. 16 %).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 větších městech by se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více obrátili na někoho ze školního poradenského pracoviště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nebo dětského psychologa (19 % vs. 30 % a 11 % vs. 22 %).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menších městech panuje větší pocit, že jsou lidé s obtížemi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terčem posměchu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(58 % vs. 49 %).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Lidé v menších obcích se více obávají toho, že jsou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 informace o jejich duševním stavu poskytovány dále 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(67 % vs. 61 %).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v menších městech pociťují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horší dostupnost odborných služeb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(32 % vs. 42 %).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82bcd6dcc4_0_18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82bcd6dcc4_0_18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s horším vztahem s rodiči se více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zajímají o téma 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duševního zdraví a mají ve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 větší míře osobní zkušenost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 všemi situacemi (79 % vs. 63 %).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Pokud by duševní obtíže řešili oslovili by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nejčastěji linku důvěry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psychoterapeutku či učitele (35 a 30 % vs. 20 a 17 %).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Pouze </a:t>
            </a:r>
            <a:r>
              <a:rPr b="1"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26 %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by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šlo s žádostí o pomoc za rodiči.</a:t>
            </a:r>
            <a:endParaRPr b="1" sz="1200">
              <a:solidFill>
                <a:srgbClr val="351C7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s horším vztahem s rodiči si ve větší míře myslí, že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obtíže si lidé řeší sami 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(69 % vs. 58 %) a není jim jasné, jak o obtížích mluvit (69 % vs. 58 %).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 rodině, kde panují špatné vztahy, se dle dětí často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 mluví o obtížích pohrdavě a ošklivě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61 % vs. 33 %).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Také si myslí, že lidé s obtížemi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jsou terčem posměchu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(65 % vs. 53 %).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se špatným vztahem s rodiči si myslí, že lidé chtějí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řešit své obtíže online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(63 % vs. 44 %).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282bcd6dcc4_0_18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282bcd6dcc4_0_18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s obtížemi mají o téma duševního zdraví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velký zájem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(70 % vs. 48 %).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s obtížemi častěji spatřují možnou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pomoc v zásadách zdravé psychohygieny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A také v odborné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pomoci a lécích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(41 a 16 % vs. 40 a 5 %).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bez potíží by v převážné většině volily pro řešení obtíží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podporu rodičů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(81 % vs. 60 %).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s obtížemi jsou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více nejisté, ocenily by informace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kde se dá vyhledat pomoc (okolo 60 % vs. 50 %).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Ocenily by informace,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co je vážné a co ne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jak o potížích mluvit (64 % vs. 41 %).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Častěji si myslí, že se lidé s obtížemi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 bojí či stydí vyhledat pomoc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obávají se negativních reakcí okolí (</a:t>
            </a:r>
            <a:r>
              <a:rPr b="1"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75 %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vs. 52 %).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-"/>
            </a:pP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Děti zažívající obtíže si myslí, že s duševním onemocněním se </a:t>
            </a:r>
            <a:r>
              <a:rPr b="1" lang="cs" sz="1200">
                <a:solidFill>
                  <a:srgbClr val="351C75"/>
                </a:solidFill>
                <a:latin typeface="Montserrat"/>
                <a:ea typeface="Montserrat"/>
                <a:cs typeface="Montserrat"/>
                <a:sym typeface="Montserrat"/>
              </a:rPr>
              <a:t>může potkat každý</a:t>
            </a:r>
            <a:r>
              <a:rPr lang="cs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že se s ním setká mnoho lidí (82 % vs. 66 % a 71 % vs. 50 %).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4" name="Google Shape;454;p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Domča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282bcd6dcc4_0_18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282bcd6dcc4_0_18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282bcd6dcc4_0_1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282bcd6dcc4_0_1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3" name="Google Shape;473;p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4" name="Google Shape;23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cs"/>
              <a:t>Domča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86d0f7373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286d0f7373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90d096e0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290d096e0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82bcd6dcc4_0_10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82bcd6dcc4_0_10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e8520b9c2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e8520b9c2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82bcd6dcc4_0_1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82bcd6dcc4_0_1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e8520b9c21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e8520b9c21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 300 více hospitalizovaných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narůstá počet osob vyžadující ambulantní léčbu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zvyšuje se počet osob s přiznaným invalidní důchodem (okolo 58 tis)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celkem ambulance 652 277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počet lůžek pro děti a mladistvé pouze 431 (nejméně od roku 2014)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rPr lang="cs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SZU data + vyzkum Prazske centrum soc sluzeb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e8520b9c21_0_5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e8520b9c21_0_5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9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23.png"/><Relationship Id="rId10" Type="http://schemas.openxmlformats.org/officeDocument/2006/relationships/image" Target="../media/image35.png"/><Relationship Id="rId9" Type="http://schemas.openxmlformats.org/officeDocument/2006/relationships/image" Target="../media/image31.png"/><Relationship Id="rId5" Type="http://schemas.openxmlformats.org/officeDocument/2006/relationships/image" Target="../media/image34.png"/><Relationship Id="rId6" Type="http://schemas.openxmlformats.org/officeDocument/2006/relationships/image" Target="../media/image28.png"/><Relationship Id="rId7" Type="http://schemas.openxmlformats.org/officeDocument/2006/relationships/image" Target="../media/image22.png"/><Relationship Id="rId8" Type="http://schemas.openxmlformats.org/officeDocument/2006/relationships/image" Target="../media/image2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4" Type="http://schemas.openxmlformats.org/officeDocument/2006/relationships/image" Target="../media/image22.png"/><Relationship Id="rId5" Type="http://schemas.openxmlformats.org/officeDocument/2006/relationships/image" Target="../media/image24.png"/><Relationship Id="rId6" Type="http://schemas.openxmlformats.org/officeDocument/2006/relationships/image" Target="../media/image31.png"/><Relationship Id="rId7" Type="http://schemas.openxmlformats.org/officeDocument/2006/relationships/image" Target="../media/image35.png"/><Relationship Id="rId8" Type="http://schemas.openxmlformats.org/officeDocument/2006/relationships/image" Target="../media/image49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ázev prezentace" type="title">
  <p:cSld name="TITLE">
    <p:bg>
      <p:bgPr>
        <a:solidFill>
          <a:srgbClr val="BB9BC6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 amt="15000"/>
          </a:blip>
          <a:srcRect b="0" l="20382" r="0" t="0"/>
          <a:stretch/>
        </p:blipFill>
        <p:spPr>
          <a:xfrm rot="5400000">
            <a:off x="1999462" y="-1999463"/>
            <a:ext cx="5145075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57" name="Google Shape;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883750"/>
            <a:ext cx="1828800" cy="95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4"/>
          <p:cNvPicPr preferRelativeResize="0"/>
          <p:nvPr/>
        </p:nvPicPr>
        <p:blipFill rotWithShape="1">
          <a:blip r:embed="rId4">
            <a:alphaModFix/>
          </a:blip>
          <a:srcRect b="0" l="0" r="28248" t="42961"/>
          <a:stretch/>
        </p:blipFill>
        <p:spPr>
          <a:xfrm>
            <a:off x="6535925" y="0"/>
            <a:ext cx="2608076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7084" y="-523800"/>
            <a:ext cx="3634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 rotWithShape="1">
          <a:blip r:embed="rId6">
            <a:alphaModFix/>
          </a:blip>
          <a:srcRect b="34760" l="0" r="47903" t="15209"/>
          <a:stretch/>
        </p:blipFill>
        <p:spPr>
          <a:xfrm>
            <a:off x="7250300" y="2571750"/>
            <a:ext cx="1893700" cy="25733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>
            <p:ph type="ctrTitle"/>
          </p:nvPr>
        </p:nvSpPr>
        <p:spPr>
          <a:xfrm>
            <a:off x="471436" y="980170"/>
            <a:ext cx="7669200" cy="2125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b="1" sz="64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01866" y="3039280"/>
            <a:ext cx="8436900" cy="11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loo 2"/>
              <a:buNone/>
              <a:defRPr sz="28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loo 2"/>
              <a:buNone/>
              <a:defRPr sz="28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loo 2"/>
              <a:buNone/>
              <a:defRPr sz="28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loo 2"/>
              <a:buNone/>
              <a:defRPr sz="28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loo 2"/>
              <a:buNone/>
              <a:defRPr sz="28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loo 2"/>
              <a:buNone/>
              <a:defRPr sz="28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loo 2"/>
              <a:buNone/>
              <a:defRPr sz="28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loo 2"/>
              <a:buNone/>
              <a:defRPr sz="28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aloo 2"/>
              <a:buNone/>
              <a:defRPr sz="28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ělící slide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 amt="16000"/>
          </a:blip>
          <a:srcRect b="0" l="20534" r="0" t="0"/>
          <a:stretch/>
        </p:blipFill>
        <p:spPr>
          <a:xfrm rot="-5400000">
            <a:off x="2000250" y="-2000250"/>
            <a:ext cx="5143499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883750"/>
            <a:ext cx="1828800" cy="95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 b="0" l="91090" r="0" t="0"/>
          <a:stretch/>
        </p:blipFill>
        <p:spPr>
          <a:xfrm>
            <a:off x="8820143" y="0"/>
            <a:ext cx="3238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>
            <p:ph type="title"/>
          </p:nvPr>
        </p:nvSpPr>
        <p:spPr>
          <a:xfrm>
            <a:off x="456100" y="1339250"/>
            <a:ext cx="7579200" cy="16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ělící slide – bez ikony">
  <p:cSld name="SECTION_HEADER_1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 rotWithShape="1">
          <a:blip r:embed="rId2">
            <a:alphaModFix amt="65000"/>
          </a:blip>
          <a:srcRect b="41713" l="-782" r="-782" t="18314"/>
          <a:stretch/>
        </p:blipFill>
        <p:spPr>
          <a:xfrm>
            <a:off x="-110875" y="0"/>
            <a:ext cx="9506124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6"/>
          <p:cNvSpPr/>
          <p:nvPr/>
        </p:nvSpPr>
        <p:spPr>
          <a:xfrm>
            <a:off x="6119463" y="1414025"/>
            <a:ext cx="2449500" cy="24237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883750"/>
            <a:ext cx="1828800" cy="95494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>
            <p:ph type="title"/>
          </p:nvPr>
        </p:nvSpPr>
        <p:spPr>
          <a:xfrm>
            <a:off x="456100" y="1339250"/>
            <a:ext cx="5663400" cy="16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ělící slide – bez ikony 2">
  <p:cSld name="SECTION_HEADER_1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7"/>
          <p:cNvSpPr/>
          <p:nvPr/>
        </p:nvSpPr>
        <p:spPr>
          <a:xfrm>
            <a:off x="6119463" y="1414025"/>
            <a:ext cx="2449500" cy="2423700"/>
          </a:xfrm>
          <a:prstGeom prst="ellipse">
            <a:avLst/>
          </a:prstGeom>
          <a:solidFill>
            <a:srgbClr val="D5BDD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883750"/>
            <a:ext cx="1828800" cy="95494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>
            <p:ph type="title"/>
          </p:nvPr>
        </p:nvSpPr>
        <p:spPr>
          <a:xfrm>
            <a:off x="456100" y="1339250"/>
            <a:ext cx="5663400" cy="16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ší nadpis" type="tx">
  <p:cSld name="TITLE_AND_BODY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3600"/>
              <a:buNone/>
              <a:defRPr b="1" sz="36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495000" y="1125875"/>
            <a:ext cx="7637700" cy="3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>
                <a:solidFill>
                  <a:schemeClr val="dk1"/>
                </a:solidFill>
              </a:defRPr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>
                <a:solidFill>
                  <a:schemeClr val="dk1"/>
                </a:solidFill>
              </a:defRPr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2">
            <a:alphaModFix/>
          </a:blip>
          <a:srcRect b="0" l="91090" r="0" t="0"/>
          <a:stretch/>
        </p:blipFill>
        <p:spPr>
          <a:xfrm>
            <a:off x="8820143" y="0"/>
            <a:ext cx="32385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ělící slide – s bublinou">
  <p:cSld name="TITLE_AND_BODY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3883750"/>
            <a:ext cx="1828800" cy="9549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>
            <p:ph type="title"/>
          </p:nvPr>
        </p:nvSpPr>
        <p:spPr>
          <a:xfrm>
            <a:off x="456100" y="1339250"/>
            <a:ext cx="5031900" cy="16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6400"/>
              <a:buNone/>
              <a:defRPr b="1" sz="6400">
                <a:solidFill>
                  <a:srgbClr val="6A498F"/>
                </a:solidFill>
              </a:defRPr>
            </a:lvl9pPr>
          </a:lstStyle>
          <a:p/>
        </p:txBody>
      </p:sp>
      <p:sp>
        <p:nvSpPr>
          <p:cNvPr id="91" name="Google Shape;91;p19"/>
          <p:cNvSpPr/>
          <p:nvPr/>
        </p:nvSpPr>
        <p:spPr>
          <a:xfrm>
            <a:off x="5487900" y="978275"/>
            <a:ext cx="3256200" cy="25857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rgbClr val="6A49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9"/>
          <p:cNvSpPr txBox="1"/>
          <p:nvPr>
            <p:ph idx="1" type="body"/>
          </p:nvPr>
        </p:nvSpPr>
        <p:spPr>
          <a:xfrm>
            <a:off x="5565450" y="1363775"/>
            <a:ext cx="3101100" cy="181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238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 sz="1600">
                <a:solidFill>
                  <a:schemeClr val="lt1"/>
                </a:solidFill>
              </a:defRPr>
            </a:lvl1pPr>
            <a:lvl2pPr indent="-3238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 sz="1600">
                <a:solidFill>
                  <a:schemeClr val="lt1"/>
                </a:solidFill>
              </a:defRPr>
            </a:lvl2pPr>
            <a:lvl3pPr indent="-3238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 sz="1600">
                <a:solidFill>
                  <a:schemeClr val="lt1"/>
                </a:solidFill>
              </a:defRPr>
            </a:lvl3pPr>
            <a:lvl4pPr indent="-3302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indent="-3302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indent="-3302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indent="-3302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indent="-3302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indent="-3302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ělící slide – prázdný">
  <p:cSld name="TITLE_AND_BODY_1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ší nadpis – půlený" type="twoColTx">
  <p:cSld name="TITLE_AND_TWO_COLUMNS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 b="10248" l="0" r="0" t="10248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3600"/>
              <a:buNone/>
              <a:defRPr b="1" sz="36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494950" y="1125875"/>
            <a:ext cx="3816600" cy="3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>
                <a:solidFill>
                  <a:schemeClr val="dk1"/>
                </a:solidFill>
              </a:defRPr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>
                <a:solidFill>
                  <a:schemeClr val="dk1"/>
                </a:solidFill>
              </a:defRPr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ší nadpis – půlený – bez ikony">
  <p:cSld name="TITLE_AND_TWO_COLUMNS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1998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2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3600"/>
              <a:buNone/>
              <a:defRPr b="1" sz="36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22"/>
          <p:cNvSpPr txBox="1"/>
          <p:nvPr>
            <p:ph idx="1" type="body"/>
          </p:nvPr>
        </p:nvSpPr>
        <p:spPr>
          <a:xfrm>
            <a:off x="494950" y="1125875"/>
            <a:ext cx="3816600" cy="3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>
                <a:solidFill>
                  <a:schemeClr val="dk1"/>
                </a:solidFill>
              </a:defRPr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>
                <a:solidFill>
                  <a:schemeClr val="dk1"/>
                </a:solidFill>
              </a:defRPr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5" name="Google Shape;105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06" name="Google Shape;106;p22"/>
          <p:cNvSpPr/>
          <p:nvPr/>
        </p:nvSpPr>
        <p:spPr>
          <a:xfrm>
            <a:off x="5633250" y="1359900"/>
            <a:ext cx="2449500" cy="2423700"/>
          </a:xfrm>
          <a:prstGeom prst="ellipse">
            <a:avLst/>
          </a:prstGeom>
          <a:solidFill>
            <a:srgbClr val="6A49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ší nadpis – půlený – s ikonou">
  <p:cSld name="TITLE_AND_TWO_COLUMNS_2_2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1998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3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3600"/>
              <a:buNone/>
              <a:defRPr b="1" sz="36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23"/>
          <p:cNvSpPr txBox="1"/>
          <p:nvPr>
            <p:ph idx="1" type="body"/>
          </p:nvPr>
        </p:nvSpPr>
        <p:spPr>
          <a:xfrm>
            <a:off x="494950" y="1125875"/>
            <a:ext cx="3816600" cy="3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>
                <a:solidFill>
                  <a:schemeClr val="dk1"/>
                </a:solidFill>
              </a:defRPr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>
                <a:solidFill>
                  <a:schemeClr val="dk1"/>
                </a:solidFill>
              </a:defRPr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12" name="Google Shape;112;p23"/>
          <p:cNvSpPr/>
          <p:nvPr/>
        </p:nvSpPr>
        <p:spPr>
          <a:xfrm>
            <a:off x="5633250" y="1359900"/>
            <a:ext cx="2449500" cy="2423700"/>
          </a:xfrm>
          <a:prstGeom prst="ellipse">
            <a:avLst/>
          </a:prstGeom>
          <a:solidFill>
            <a:srgbClr val="6A498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58273" y="1695815"/>
            <a:ext cx="1751875" cy="175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ší nadpis – půlený 2">
  <p:cSld name="TITLE_AND_TWO_COLUMNS_2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2">
            <a:alphaModFix amt="34000"/>
          </a:blip>
          <a:srcRect b="3474" l="0" r="0" t="17021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4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3600"/>
              <a:buNone/>
              <a:defRPr b="1" sz="36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94950" y="1125875"/>
            <a:ext cx="3816600" cy="3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>
                <a:solidFill>
                  <a:schemeClr val="dk1"/>
                </a:solidFill>
              </a:defRPr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>
                <a:solidFill>
                  <a:schemeClr val="dk1"/>
                </a:solidFill>
              </a:defRPr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8" name="Google Shape;11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enší nadpis – půlený 3">
  <p:cSld name="TITLE_AND_TWO_COLUMNS_2_1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 rotWithShape="1">
          <a:blip r:embed="rId2">
            <a:alphaModFix/>
          </a:blip>
          <a:srcRect b="10248" l="0" r="0" t="10248"/>
          <a:stretch/>
        </p:blipFill>
        <p:spPr>
          <a:xfrm>
            <a:off x="4572000" y="0"/>
            <a:ext cx="4572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5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3600"/>
              <a:buNone/>
              <a:defRPr b="1" sz="3600">
                <a:solidFill>
                  <a:srgbClr val="6A498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" type="body"/>
          </p:nvPr>
        </p:nvSpPr>
        <p:spPr>
          <a:xfrm>
            <a:off x="494950" y="1125875"/>
            <a:ext cx="3816600" cy="344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>
                <a:solidFill>
                  <a:schemeClr val="dk1"/>
                </a:solidFill>
              </a:defRPr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>
                <a:solidFill>
                  <a:schemeClr val="dk1"/>
                </a:solidFill>
              </a:defRPr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va sloupečky">
  <p:cSld name="TITLE_AND_TWO_COLUMNS_1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>
            <a:off x="494950" y="1125875"/>
            <a:ext cx="38166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400"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2" type="body"/>
          </p:nvPr>
        </p:nvSpPr>
        <p:spPr>
          <a:xfrm>
            <a:off x="4832400" y="1126000"/>
            <a:ext cx="3999900" cy="3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Čtyři boxy">
  <p:cSld name="TITLE_AND_TWO_COLUMNS_1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7"/>
          <p:cNvSpPr/>
          <p:nvPr/>
        </p:nvSpPr>
        <p:spPr>
          <a:xfrm>
            <a:off x="502350" y="258675"/>
            <a:ext cx="5471100" cy="777000"/>
          </a:xfrm>
          <a:prstGeom prst="roundRect">
            <a:avLst>
              <a:gd fmla="val 16667" name="adj"/>
            </a:avLst>
          </a:prstGeom>
          <a:solidFill>
            <a:srgbClr val="D5BDDE"/>
          </a:solidFill>
          <a:ln cap="flat" cmpd="sng" w="9525">
            <a:solidFill>
              <a:srgbClr val="D5BD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7"/>
          <p:cNvSpPr/>
          <p:nvPr/>
        </p:nvSpPr>
        <p:spPr>
          <a:xfrm>
            <a:off x="436825" y="1410300"/>
            <a:ext cx="1968600" cy="2322900"/>
          </a:xfrm>
          <a:prstGeom prst="roundRect">
            <a:avLst>
              <a:gd fmla="val 16667" name="adj"/>
            </a:avLst>
          </a:prstGeom>
          <a:solidFill>
            <a:srgbClr val="6A498F"/>
          </a:solidFill>
          <a:ln cap="flat" cmpd="sng" w="9525">
            <a:solidFill>
              <a:srgbClr val="6A49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27"/>
          <p:cNvSpPr/>
          <p:nvPr/>
        </p:nvSpPr>
        <p:spPr>
          <a:xfrm>
            <a:off x="2555225" y="1386950"/>
            <a:ext cx="1968600" cy="2322900"/>
          </a:xfrm>
          <a:prstGeom prst="roundRect">
            <a:avLst>
              <a:gd fmla="val 16667" name="adj"/>
            </a:avLst>
          </a:prstGeom>
          <a:solidFill>
            <a:srgbClr val="F39970"/>
          </a:solidFill>
          <a:ln cap="flat" cmpd="sng" w="9525">
            <a:solidFill>
              <a:srgbClr val="F399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4" name="Google Shape;134;p27"/>
          <p:cNvSpPr/>
          <p:nvPr/>
        </p:nvSpPr>
        <p:spPr>
          <a:xfrm>
            <a:off x="6792025" y="1386950"/>
            <a:ext cx="2045700" cy="2322900"/>
          </a:xfrm>
          <a:prstGeom prst="roundRect">
            <a:avLst>
              <a:gd fmla="val 16667" name="adj"/>
            </a:avLst>
          </a:prstGeom>
          <a:solidFill>
            <a:srgbClr val="F39970"/>
          </a:solidFill>
          <a:ln cap="flat" cmpd="sng" w="9525">
            <a:solidFill>
              <a:srgbClr val="F399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50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5" name="Google Shape;135;p27"/>
          <p:cNvSpPr/>
          <p:nvPr/>
        </p:nvSpPr>
        <p:spPr>
          <a:xfrm>
            <a:off x="4673625" y="1386950"/>
            <a:ext cx="1968600" cy="2322900"/>
          </a:xfrm>
          <a:prstGeom prst="roundRect">
            <a:avLst>
              <a:gd fmla="val 16667" name="adj"/>
            </a:avLst>
          </a:prstGeom>
          <a:solidFill>
            <a:srgbClr val="6A498F"/>
          </a:solidFill>
          <a:ln cap="flat" cmpd="sng" w="9525">
            <a:solidFill>
              <a:srgbClr val="6A49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27"/>
          <p:cNvSpPr txBox="1"/>
          <p:nvPr>
            <p:ph type="title"/>
          </p:nvPr>
        </p:nvSpPr>
        <p:spPr>
          <a:xfrm>
            <a:off x="502350" y="249225"/>
            <a:ext cx="54711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37" name="Google Shape;137;p27"/>
          <p:cNvSpPr txBox="1"/>
          <p:nvPr>
            <p:ph idx="1" type="body"/>
          </p:nvPr>
        </p:nvSpPr>
        <p:spPr>
          <a:xfrm>
            <a:off x="436825" y="1410300"/>
            <a:ext cx="1968600" cy="2322900"/>
          </a:xfrm>
          <a:prstGeom prst="rect">
            <a:avLst/>
          </a:prstGeom>
        </p:spPr>
        <p:txBody>
          <a:bodyPr anchorCtr="0" anchor="ctr" bIns="91425" lIns="180000" spcFirstLastPara="1" rIns="180000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 sz="1400">
                <a:solidFill>
                  <a:schemeClr val="lt1"/>
                </a:solidFill>
              </a:defRPr>
            </a:lvl1pPr>
            <a:lvl2pPr indent="-3111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8" name="Google Shape;138;p27"/>
          <p:cNvSpPr txBox="1"/>
          <p:nvPr>
            <p:ph idx="2" type="body"/>
          </p:nvPr>
        </p:nvSpPr>
        <p:spPr>
          <a:xfrm>
            <a:off x="4673725" y="1386725"/>
            <a:ext cx="1968600" cy="2322900"/>
          </a:xfrm>
          <a:prstGeom prst="rect">
            <a:avLst/>
          </a:prstGeom>
        </p:spPr>
        <p:txBody>
          <a:bodyPr anchorCtr="0" anchor="ctr" bIns="91425" lIns="180000" spcFirstLastPara="1" rIns="180000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31115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○"/>
              <a:defRPr>
                <a:solidFill>
                  <a:schemeClr val="lt1"/>
                </a:solidFill>
              </a:defRPr>
            </a:lvl2pPr>
            <a:lvl3pPr indent="-31115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3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9" name="Google Shape;13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sp>
        <p:nvSpPr>
          <p:cNvPr id="140" name="Google Shape;140;p27"/>
          <p:cNvSpPr txBox="1"/>
          <p:nvPr>
            <p:ph idx="3" type="body"/>
          </p:nvPr>
        </p:nvSpPr>
        <p:spPr>
          <a:xfrm>
            <a:off x="2555225" y="1386825"/>
            <a:ext cx="1968600" cy="2322900"/>
          </a:xfrm>
          <a:prstGeom prst="rect">
            <a:avLst/>
          </a:prstGeom>
        </p:spPr>
        <p:txBody>
          <a:bodyPr anchorCtr="0" anchor="ctr" bIns="91425" lIns="180000" spcFirstLastPara="1" rIns="180000" wrap="square" tIns="91425">
            <a:noAutofit/>
          </a:bodyPr>
          <a:lstStyle>
            <a:lvl1pPr indent="-31115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1300"/>
              <a:buChar char="●"/>
              <a:defRPr sz="1400">
                <a:solidFill>
                  <a:srgbClr val="6A498F"/>
                </a:solidFill>
              </a:defRPr>
            </a:lvl1pPr>
            <a:lvl2pPr indent="-311150" lvl="1" marL="914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300"/>
              <a:buChar char="○"/>
              <a:defRPr>
                <a:solidFill>
                  <a:srgbClr val="6A498F"/>
                </a:solidFill>
              </a:defRPr>
            </a:lvl2pPr>
            <a:lvl3pPr indent="-311150" lvl="2" marL="1371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300"/>
              <a:buChar char="■"/>
              <a:defRPr>
                <a:solidFill>
                  <a:srgbClr val="6A498F"/>
                </a:solidFill>
              </a:defRPr>
            </a:lvl3pPr>
            <a:lvl4pPr indent="-317500" lvl="3" marL="18288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●"/>
              <a:defRPr>
                <a:solidFill>
                  <a:srgbClr val="6A498F"/>
                </a:solidFill>
              </a:defRPr>
            </a:lvl4pPr>
            <a:lvl5pPr indent="-317500" lvl="4" marL="22860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○"/>
              <a:defRPr>
                <a:solidFill>
                  <a:srgbClr val="6A498F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■"/>
              <a:defRPr>
                <a:solidFill>
                  <a:srgbClr val="6A498F"/>
                </a:solidFill>
              </a:defRPr>
            </a:lvl6pPr>
            <a:lvl7pPr indent="-317500" lvl="6" marL="32004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●"/>
              <a:defRPr>
                <a:solidFill>
                  <a:srgbClr val="6A498F"/>
                </a:solidFill>
              </a:defRPr>
            </a:lvl7pPr>
            <a:lvl8pPr indent="-317500" lvl="7" marL="36576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○"/>
              <a:defRPr>
                <a:solidFill>
                  <a:srgbClr val="6A498F"/>
                </a:solidFill>
              </a:defRPr>
            </a:lvl8pPr>
            <a:lvl9pPr indent="-317500" lvl="8" marL="4114800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6A498F"/>
              </a:buClr>
              <a:buSzPts val="1400"/>
              <a:buChar char="■"/>
              <a:defRPr>
                <a:solidFill>
                  <a:srgbClr val="6A498F"/>
                </a:solidFill>
              </a:defRPr>
            </a:lvl9pPr>
          </a:lstStyle>
          <a:p/>
        </p:txBody>
      </p:sp>
      <p:sp>
        <p:nvSpPr>
          <p:cNvPr id="141" name="Google Shape;141;p27"/>
          <p:cNvSpPr txBox="1"/>
          <p:nvPr>
            <p:ph idx="4" type="body"/>
          </p:nvPr>
        </p:nvSpPr>
        <p:spPr>
          <a:xfrm>
            <a:off x="6792000" y="1386676"/>
            <a:ext cx="2045700" cy="2322900"/>
          </a:xfrm>
          <a:prstGeom prst="rect">
            <a:avLst/>
          </a:prstGeom>
        </p:spPr>
        <p:txBody>
          <a:bodyPr anchorCtr="0" anchor="ctr" bIns="91425" lIns="180000" spcFirstLastPara="1" rIns="180000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1300"/>
              <a:buChar char="●"/>
              <a:defRPr>
                <a:solidFill>
                  <a:srgbClr val="6A498F"/>
                </a:solidFill>
              </a:defRPr>
            </a:lvl1pPr>
            <a:lvl2pPr indent="-311150" lvl="1" marL="914400" rtl="0" algn="ctr"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300"/>
              <a:buChar char="○"/>
              <a:defRPr>
                <a:solidFill>
                  <a:srgbClr val="6A498F"/>
                </a:solidFill>
              </a:defRPr>
            </a:lvl2pPr>
            <a:lvl3pPr indent="-311150" lvl="2" marL="1371600" rtl="0" algn="ctr"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300"/>
              <a:buChar char="■"/>
              <a:defRPr>
                <a:solidFill>
                  <a:srgbClr val="6A498F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●"/>
              <a:defRPr>
                <a:solidFill>
                  <a:srgbClr val="6A498F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○"/>
              <a:defRPr>
                <a:solidFill>
                  <a:srgbClr val="6A498F"/>
                </a:solidFill>
              </a:defRPr>
            </a:lvl5pPr>
            <a:lvl6pPr indent="-317500" lvl="5" marL="274320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■"/>
              <a:defRPr>
                <a:solidFill>
                  <a:srgbClr val="6A498F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●"/>
              <a:defRPr>
                <a:solidFill>
                  <a:srgbClr val="6A498F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rgbClr val="6A498F"/>
              </a:buClr>
              <a:buSzPts val="1400"/>
              <a:buChar char="○"/>
              <a:defRPr>
                <a:solidFill>
                  <a:srgbClr val="6A498F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rgbClr val="6A498F"/>
              </a:buClr>
              <a:buSzPts val="1400"/>
              <a:buChar char="■"/>
              <a:defRPr>
                <a:solidFill>
                  <a:srgbClr val="6A498F"/>
                </a:solidFill>
              </a:defRPr>
            </a:lvl9pPr>
          </a:lstStyle>
          <a:p/>
        </p:txBody>
      </p:sp>
      <p:pic>
        <p:nvPicPr>
          <p:cNvPr id="142" name="Google Shape;142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57062" y="3799825"/>
            <a:ext cx="1201725" cy="120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43987" y="3705162"/>
            <a:ext cx="1391075" cy="1391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83600" y="3709575"/>
            <a:ext cx="1262550" cy="1262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2113" y="3821675"/>
            <a:ext cx="1158025" cy="115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cový slide – Písmena" type="titleOnly">
  <p:cSld name="TITLE_ONLY">
    <p:bg>
      <p:bgPr>
        <a:solidFill>
          <a:srgbClr val="BB9BC6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28"/>
          <p:cNvPicPr preferRelativeResize="0"/>
          <p:nvPr/>
        </p:nvPicPr>
        <p:blipFill rotWithShape="1">
          <a:blip r:embed="rId2">
            <a:alphaModFix amt="15000"/>
          </a:blip>
          <a:srcRect b="0" l="20382" r="0" t="0"/>
          <a:stretch/>
        </p:blipFill>
        <p:spPr>
          <a:xfrm rot="5400000">
            <a:off x="1999462" y="-1999463"/>
            <a:ext cx="5145075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49" name="Google Shape;14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25" y="1127825"/>
            <a:ext cx="3634998" cy="189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8"/>
          <p:cNvSpPr txBox="1"/>
          <p:nvPr/>
        </p:nvSpPr>
        <p:spPr>
          <a:xfrm>
            <a:off x="1297300" y="3967588"/>
            <a:ext cx="1666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10E0A"/>
                </a:solidFill>
                <a:latin typeface="Montserrat"/>
                <a:ea typeface="Montserrat"/>
                <a:cs typeface="Montserrat"/>
                <a:sym typeface="Montserrat"/>
              </a:rPr>
              <a:t>Nevypusť duši</a:t>
            </a:r>
            <a:endParaRPr>
              <a:solidFill>
                <a:srgbClr val="110E0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1" name="Google Shape;151;p28"/>
          <p:cNvSpPr txBox="1"/>
          <p:nvPr/>
        </p:nvSpPr>
        <p:spPr>
          <a:xfrm>
            <a:off x="509588" y="4277225"/>
            <a:ext cx="23241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10E0A"/>
                </a:solidFill>
                <a:latin typeface="Montserrat"/>
                <a:ea typeface="Montserrat"/>
                <a:cs typeface="Montserrat"/>
                <a:sym typeface="Montserrat"/>
              </a:rPr>
              <a:t>www.nevypustdusi.cz</a:t>
            </a:r>
            <a:endParaRPr>
              <a:solidFill>
                <a:srgbClr val="110E0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 b="26079" l="0" r="0" t="0"/>
          <a:stretch/>
        </p:blipFill>
        <p:spPr>
          <a:xfrm>
            <a:off x="3221275" y="1343025"/>
            <a:ext cx="3635000" cy="3802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8"/>
          <p:cNvPicPr preferRelativeResize="0"/>
          <p:nvPr/>
        </p:nvPicPr>
        <p:blipFill rotWithShape="1">
          <a:blip r:embed="rId5">
            <a:alphaModFix/>
          </a:blip>
          <a:srcRect b="0" l="0" r="38635" t="0"/>
          <a:stretch/>
        </p:blipFill>
        <p:spPr>
          <a:xfrm>
            <a:off x="6913428" y="-114300"/>
            <a:ext cx="2230574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8"/>
          <p:cNvPicPr preferRelativeResize="0"/>
          <p:nvPr/>
        </p:nvPicPr>
        <p:blipFill rotWithShape="1">
          <a:blip r:embed="rId6">
            <a:alphaModFix/>
          </a:blip>
          <a:srcRect b="0" l="0" r="0" t="66852"/>
          <a:stretch/>
        </p:blipFill>
        <p:spPr>
          <a:xfrm>
            <a:off x="4202300" y="0"/>
            <a:ext cx="3635000" cy="1704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5300" y="3899100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76300" y="3899100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850" y="3947650"/>
            <a:ext cx="390600" cy="3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4837" y="3946869"/>
            <a:ext cx="390600" cy="39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4600" y="3948388"/>
            <a:ext cx="389075" cy="3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25600" y="3947635"/>
            <a:ext cx="389086" cy="390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oncový slide – Fotka">
  <p:cSld name="TITLE_ONLY_1">
    <p:bg>
      <p:bgPr>
        <a:solidFill>
          <a:srgbClr val="BB9BC6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9"/>
          <p:cNvPicPr preferRelativeResize="0"/>
          <p:nvPr/>
        </p:nvPicPr>
        <p:blipFill rotWithShape="1">
          <a:blip r:embed="rId2">
            <a:alphaModFix amt="15000"/>
          </a:blip>
          <a:srcRect b="0" l="20382" r="0" t="0"/>
          <a:stretch/>
        </p:blipFill>
        <p:spPr>
          <a:xfrm rot="5400000">
            <a:off x="1999462" y="-1999463"/>
            <a:ext cx="5145075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  <p:pic>
        <p:nvPicPr>
          <p:cNvPr id="164" name="Google Shape;16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225" y="1127825"/>
            <a:ext cx="3634998" cy="1895403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9"/>
          <p:cNvSpPr txBox="1"/>
          <p:nvPr/>
        </p:nvSpPr>
        <p:spPr>
          <a:xfrm>
            <a:off x="1297300" y="3967588"/>
            <a:ext cx="16668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10E0A"/>
                </a:solidFill>
                <a:latin typeface="Montserrat"/>
                <a:ea typeface="Montserrat"/>
                <a:cs typeface="Montserrat"/>
                <a:sym typeface="Montserrat"/>
              </a:rPr>
              <a:t>Nevypusť duši</a:t>
            </a:r>
            <a:endParaRPr>
              <a:solidFill>
                <a:srgbClr val="110E0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509588" y="4277225"/>
            <a:ext cx="2324100" cy="3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110E0A"/>
                </a:solidFill>
                <a:latin typeface="Montserrat"/>
                <a:ea typeface="Montserrat"/>
                <a:cs typeface="Montserrat"/>
                <a:sym typeface="Montserrat"/>
              </a:rPr>
              <a:t>www.nevypustdusi.cz</a:t>
            </a:r>
            <a:endParaRPr>
              <a:solidFill>
                <a:srgbClr val="110E0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7" name="Google Shape;16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300" y="3899100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6300" y="3899100"/>
            <a:ext cx="48768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3850" y="3947650"/>
            <a:ext cx="390600" cy="3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4837" y="3946869"/>
            <a:ext cx="390600" cy="392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4600" y="3948388"/>
            <a:ext cx="389075" cy="3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5600" y="3947635"/>
            <a:ext cx="389086" cy="3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09353" y="824813"/>
            <a:ext cx="5106048" cy="349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6" name="Google Shape;176;p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7" name="Google Shape;177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0" name="Google Shape;180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3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4" name="Google Shape;184;p3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5" name="Google Shape;185;p3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86" name="Google Shape;186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89" name="Google Shape;189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 algn="ctr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311150" lvl="1" marL="914400" rtl="0" algn="ctr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indent="-311150" lvl="2" marL="1371600" rtl="0" algn="ctr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3" name="Google Shape;19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/>
          <p:nvPr>
            <p:ph idx="2" type="pic"/>
          </p:nvPr>
        </p:nvSpPr>
        <p:spPr>
          <a:xfrm>
            <a:off x="9421" y="-1184"/>
            <a:ext cx="2078400" cy="5143500"/>
          </a:xfrm>
          <a:prstGeom prst="rect">
            <a:avLst/>
          </a:prstGeom>
          <a:solidFill>
            <a:schemeClr val="dk1">
              <a:alpha val="9410"/>
            </a:schemeClr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0" name="Google Shape;200;p3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1" name="Google Shape;20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8">
  <p:cSld name="TITLE_8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8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4" name="Google Shape;204;p38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5" name="Google Shape;205;p38"/>
          <p:cNvSpPr txBox="1"/>
          <p:nvPr>
            <p:ph idx="12" type="sldNum"/>
          </p:nvPr>
        </p:nvSpPr>
        <p:spPr>
          <a:xfrm>
            <a:off x="8472458" y="4663217"/>
            <a:ext cx="548700" cy="20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3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8" name="Google Shape;208;p3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9" name="Google Shape;209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6" name="Google Shape;36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0" name="Google Shape;40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1" name="Google Shape;41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7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6A498F"/>
              </a:buClr>
              <a:buSzPts val="3600"/>
              <a:buFont typeface="Baloo 2"/>
              <a:buNone/>
              <a:defRPr b="1" sz="3600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loo 2"/>
              <a:buNone/>
              <a:defRPr sz="28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95000" y="1125784"/>
            <a:ext cx="7977600" cy="346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3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11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9970"/>
              </a:buClr>
              <a:buSzPts val="13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11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39970"/>
              </a:buClr>
              <a:buSzPts val="13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Relationship Id="rId4" Type="http://schemas.openxmlformats.org/officeDocument/2006/relationships/image" Target="../media/image44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Relationship Id="rId4" Type="http://schemas.openxmlformats.org/officeDocument/2006/relationships/image" Target="../media/image4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hyperlink" Target="mailto:barbora.pse@nevypustdusi.cz" TargetMode="External"/><Relationship Id="rId6" Type="http://schemas.openxmlformats.org/officeDocument/2006/relationships/hyperlink" Target="mailto:richard.hospodsky@g82.cz" TargetMode="External"/><Relationship Id="rId7" Type="http://schemas.openxmlformats.org/officeDocument/2006/relationships/image" Target="../media/image47.png"/><Relationship Id="rId8" Type="http://schemas.openxmlformats.org/officeDocument/2006/relationships/image" Target="../media/image5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9BC6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0"/>
          <p:cNvPicPr preferRelativeResize="0"/>
          <p:nvPr/>
        </p:nvPicPr>
        <p:blipFill rotWithShape="1">
          <a:blip r:embed="rId3">
            <a:alphaModFix amt="15000"/>
          </a:blip>
          <a:srcRect b="0" l="20382" r="0" t="0"/>
          <a:stretch/>
        </p:blipFill>
        <p:spPr>
          <a:xfrm rot="5400000">
            <a:off x="1999462" y="-1999463"/>
            <a:ext cx="5145075" cy="9144002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40"/>
          <p:cNvSpPr txBox="1"/>
          <p:nvPr/>
        </p:nvSpPr>
        <p:spPr>
          <a:xfrm>
            <a:off x="446000" y="827475"/>
            <a:ext cx="4871400" cy="28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lang="cs" sz="47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Blíž k péči o duši:</a:t>
            </a:r>
            <a:endParaRPr b="1" sz="4700">
              <a:solidFill>
                <a:schemeClr val="lt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1" sz="3300">
              <a:solidFill>
                <a:schemeClr val="lt1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1" lang="cs" sz="3300">
                <a:solidFill>
                  <a:schemeClr val="lt1"/>
                </a:solidFill>
                <a:latin typeface="Baloo 2"/>
                <a:ea typeface="Baloo 2"/>
                <a:cs typeface="Baloo 2"/>
                <a:sym typeface="Baloo 2"/>
              </a:rPr>
              <a:t>Bariéry očima mladých</a:t>
            </a:r>
            <a:endParaRPr b="1" i="1" sz="3300">
              <a:solidFill>
                <a:schemeClr val="lt1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216" name="Google Shape;216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3883750"/>
            <a:ext cx="1828800" cy="954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40"/>
          <p:cNvPicPr preferRelativeResize="0"/>
          <p:nvPr/>
        </p:nvPicPr>
        <p:blipFill rotWithShape="1">
          <a:blip r:embed="rId5">
            <a:alphaModFix/>
          </a:blip>
          <a:srcRect b="0" l="0" r="28248" t="42961"/>
          <a:stretch/>
        </p:blipFill>
        <p:spPr>
          <a:xfrm>
            <a:off x="6535925" y="0"/>
            <a:ext cx="2608076" cy="293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4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07084" y="-523800"/>
            <a:ext cx="363498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40"/>
          <p:cNvPicPr preferRelativeResize="0"/>
          <p:nvPr/>
        </p:nvPicPr>
        <p:blipFill rotWithShape="1">
          <a:blip r:embed="rId7">
            <a:alphaModFix/>
          </a:blip>
          <a:srcRect b="34758" l="0" r="47903" t="15209"/>
          <a:stretch/>
        </p:blipFill>
        <p:spPr>
          <a:xfrm>
            <a:off x="7250300" y="2571750"/>
            <a:ext cx="1893700" cy="257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9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180 a 90 </a:t>
            </a:r>
            <a:endParaRPr/>
          </a:p>
        </p:txBody>
      </p:sp>
      <p:sp>
        <p:nvSpPr>
          <p:cNvPr id="276" name="Google Shape;276;p49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" sz="1600">
                <a:highlight>
                  <a:schemeClr val="lt1"/>
                </a:highlight>
              </a:rPr>
              <a:t>v ČR působí cca </a:t>
            </a:r>
            <a:r>
              <a:rPr b="1" lang="cs" sz="1600">
                <a:highlight>
                  <a:schemeClr val="lt1"/>
                </a:highlight>
              </a:rPr>
              <a:t>1200 psychiatrů*yň</a:t>
            </a:r>
            <a:r>
              <a:rPr lang="cs" sz="1600">
                <a:highlight>
                  <a:schemeClr val="lt1"/>
                </a:highlight>
              </a:rPr>
              <a:t> (180 se specializací na dětské)</a:t>
            </a:r>
            <a:endParaRPr sz="1600">
              <a:highlight>
                <a:schemeClr val="lt1"/>
              </a:highlight>
            </a:endParaRPr>
          </a:p>
          <a:p>
            <a:pPr indent="0" lvl="0" marL="0" rtl="0" algn="ctr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" sz="1600">
                <a:highlight>
                  <a:schemeClr val="lt1"/>
                </a:highlight>
              </a:rPr>
              <a:t>a</a:t>
            </a:r>
            <a:r>
              <a:rPr b="1" lang="cs" sz="1600">
                <a:highlight>
                  <a:schemeClr val="lt1"/>
                </a:highlight>
              </a:rPr>
              <a:t> 931 klinických psychologů*žek</a:t>
            </a:r>
            <a:r>
              <a:rPr lang="cs" sz="1600">
                <a:highlight>
                  <a:schemeClr val="lt1"/>
                </a:highlight>
              </a:rPr>
              <a:t> (90 se zaměřuje na děti a dospívající)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50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6 měsíců </a:t>
            </a:r>
            <a:endParaRPr/>
          </a:p>
        </p:txBody>
      </p:sp>
      <p:sp>
        <p:nvSpPr>
          <p:cNvPr id="282" name="Google Shape;282;p5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cs">
                <a:highlight>
                  <a:schemeClr val="lt1"/>
                </a:highlight>
              </a:rPr>
              <a:t>je průměrná </a:t>
            </a:r>
            <a:r>
              <a:rPr b="1" lang="cs">
                <a:highlight>
                  <a:schemeClr val="lt1"/>
                </a:highlight>
              </a:rPr>
              <a:t>čekací doba</a:t>
            </a:r>
            <a:r>
              <a:rPr lang="cs">
                <a:highlight>
                  <a:schemeClr val="lt1"/>
                </a:highlight>
              </a:rPr>
              <a:t> na odbornou (zdravotní) péči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Děti volají o pomoc, potřebují k tomu ale dospělé</a:t>
            </a:r>
            <a:endParaRPr/>
          </a:p>
        </p:txBody>
      </p:sp>
      <p:pic>
        <p:nvPicPr>
          <p:cNvPr id="288" name="Google Shape;28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50" y="1581175"/>
            <a:ext cx="1981149" cy="198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52"/>
          <p:cNvSpPr txBox="1"/>
          <p:nvPr>
            <p:ph idx="1" type="body"/>
          </p:nvPr>
        </p:nvSpPr>
        <p:spPr>
          <a:xfrm>
            <a:off x="495000" y="1675200"/>
            <a:ext cx="7637700" cy="289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000"/>
              <a:t>Průzkum ve spolupráci G82 &amp; T-Mobile &amp; Simply5 &amp; ND - 2022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294" name="Google Shape;294;p52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Dospělí a jejich vhled do dětského duševního zdraví</a:t>
            </a:r>
            <a:endParaRPr/>
          </a:p>
        </p:txBody>
      </p:sp>
      <p:pic>
        <p:nvPicPr>
          <p:cNvPr id="295" name="Google Shape;295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72125" y="2495550"/>
            <a:ext cx="2483449" cy="248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idx="1" type="body"/>
          </p:nvPr>
        </p:nvSpPr>
        <p:spPr>
          <a:xfrm>
            <a:off x="495000" y="1178050"/>
            <a:ext cx="7637700" cy="3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Až 2/3 lidí potýkajících se např. s depresí </a:t>
            </a:r>
            <a:r>
              <a:rPr b="1" lang="cs" sz="2100"/>
              <a:t>odborníka*ici nevyhledá</a:t>
            </a:r>
            <a:r>
              <a:rPr lang="cs" sz="1800"/>
              <a:t> - bagatelizace.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100"/>
              <a:t>Stigmatizace psychofarmak</a:t>
            </a:r>
            <a:r>
              <a:rPr lang="cs" sz="2100"/>
              <a:t> </a:t>
            </a:r>
            <a:r>
              <a:rPr lang="cs" sz="1800"/>
              <a:t>jako způsobu léčby – někteří rodiče se léčbě dítěte psychofarmaky déle brání a léčba je pak náročnější.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100"/>
              <a:t>Intervenci si pleteme s prevencí</a:t>
            </a:r>
            <a:r>
              <a:rPr lang="cs" sz="2100"/>
              <a:t> </a:t>
            </a:r>
            <a:r>
              <a:rPr lang="cs" sz="1800"/>
              <a:t>- „Jdi si zaběhat.“  / 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„Jdi vyvenčit psa a bude ti líp.“ / „Už jsi zkusila cvičit jógu?“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301" name="Google Shape;301;p53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Proto víme, že…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4"/>
          <p:cNvSpPr txBox="1"/>
          <p:nvPr>
            <p:ph idx="1" type="body"/>
          </p:nvPr>
        </p:nvSpPr>
        <p:spPr>
          <a:xfrm>
            <a:off x="495000" y="1178050"/>
            <a:ext cx="7637700" cy="3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Nemáme </a:t>
            </a:r>
            <a:r>
              <a:rPr b="1" lang="cs" sz="2100"/>
              <a:t>znalosti o varovných signálech</a:t>
            </a:r>
            <a:r>
              <a:rPr lang="cs" sz="1800"/>
              <a:t> - slepé skvrny.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Péče je </a:t>
            </a:r>
            <a:r>
              <a:rPr b="1" lang="cs" sz="2100"/>
              <a:t>dostupná méně, než si myslíme</a:t>
            </a:r>
            <a:r>
              <a:rPr lang="cs" sz="1800"/>
              <a:t> - očekáváme její dostupnost ihned, čekací lhůty, služby nejsou zdarma.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V </a:t>
            </a:r>
            <a:r>
              <a:rPr b="1" lang="cs" sz="2100"/>
              <a:t>regionech jsou značné rozdíly</a:t>
            </a:r>
            <a:r>
              <a:rPr lang="cs" sz="1800"/>
              <a:t> - neznalost podpůrného systému, rozdíly v krajích.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Péče pro nás často začíná a končí ve zdravotních službách - nedůvěra ve služby, </a:t>
            </a:r>
            <a:r>
              <a:rPr b="1" lang="cs" sz="2100"/>
              <a:t>neznalost podpůrného systému</a:t>
            </a:r>
            <a:r>
              <a:rPr lang="cs" sz="2100"/>
              <a:t>,</a:t>
            </a:r>
            <a:r>
              <a:rPr lang="cs" sz="1800"/>
              <a:t> nejasnost ohledně poskytovaných služeb.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  <p:sp>
        <p:nvSpPr>
          <p:cNvPr id="307" name="Google Shape;307;p54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Proto víme, že…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5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téhle cestě vidí děti řadu bariér</a:t>
            </a:r>
            <a:endParaRPr/>
          </a:p>
        </p:txBody>
      </p:sp>
      <p:pic>
        <p:nvPicPr>
          <p:cNvPr id="313" name="Google Shape;31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70675" y="1581175"/>
            <a:ext cx="1981149" cy="198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56"/>
          <p:cNvSpPr txBox="1"/>
          <p:nvPr/>
        </p:nvSpPr>
        <p:spPr>
          <a:xfrm>
            <a:off x="472900" y="1233013"/>
            <a:ext cx="55317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cs" sz="6500" u="none" cap="none" strike="noStrike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Jak vidí mladí duševní zdraví?</a:t>
            </a:r>
            <a:endParaRPr b="1" i="0" sz="65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320" name="Google Shape;320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4625" y="1001488"/>
            <a:ext cx="3140525" cy="31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7"/>
          <p:cNvSpPr txBox="1"/>
          <p:nvPr>
            <p:ph idx="1" type="body"/>
          </p:nvPr>
        </p:nvSpPr>
        <p:spPr>
          <a:xfrm>
            <a:off x="495000" y="1178050"/>
            <a:ext cx="7637700" cy="33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" sz="1600"/>
              <a:t>Cílem výzkumu bylo zmapovat u dětí informovanost, postoje a ochotu vyhledat pomoc v oblasti dětského duševního zdraví. Sběr dat proběhl v dubnu 2023. Vycházeli jsme z metanalýzy z roku 2020:</a:t>
            </a:r>
            <a:endParaRPr sz="16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9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i="1" lang="cs" sz="1200"/>
              <a:t>“</a:t>
            </a:r>
            <a:r>
              <a:rPr b="1" i="1" lang="cs" sz="1200"/>
              <a:t>Why do children and adolescents (not) seek and access professional help for their mental health problems? A systematic review of quantitative and qualitative studies</a:t>
            </a:r>
            <a:r>
              <a:rPr i="1" lang="cs" sz="1200"/>
              <a:t>”</a:t>
            </a:r>
            <a:r>
              <a:rPr lang="cs" sz="1200"/>
              <a:t> </a:t>
            </a:r>
            <a:endParaRPr sz="1200"/>
          </a:p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" sz="1200"/>
              <a:t>(Jerica Radez, Tessa Reardon et </a:t>
            </a:r>
            <a:r>
              <a:rPr lang="cs" sz="1200"/>
              <a:t>al</a:t>
            </a:r>
            <a:r>
              <a:rPr lang="cs" sz="1200"/>
              <a:t>.)</a:t>
            </a:r>
            <a:endParaRPr sz="12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cs" sz="1600"/>
              <a:t>Metodologie</a:t>
            </a:r>
            <a:endParaRPr sz="1200"/>
          </a:p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cs" sz="1600"/>
              <a:t>Kvantitativní výzkum</a:t>
            </a:r>
            <a:endParaRPr sz="1200"/>
          </a:p>
          <a:p>
            <a:pPr indent="-2730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</a:pPr>
            <a:r>
              <a:rPr lang="cs" sz="1600"/>
              <a:t>400 CAWI rozhovorů na online panelu (Český národní panel)</a:t>
            </a:r>
            <a:endParaRPr sz="1200"/>
          </a:p>
          <a:p>
            <a:pPr indent="-1714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cs" sz="800"/>
              <a:t>Cílová skupina - děti 12-19 let z celé ČR, s kvótami:</a:t>
            </a:r>
            <a:endParaRPr sz="400"/>
          </a:p>
          <a:p>
            <a:pPr indent="-2222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</a:pPr>
            <a:r>
              <a:rPr lang="cs" sz="800"/>
              <a:t>ca 25% dívky ve věku 12-15 let</a:t>
            </a:r>
            <a:endParaRPr sz="400"/>
          </a:p>
          <a:p>
            <a:pPr indent="-2222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</a:pPr>
            <a:r>
              <a:rPr lang="cs" sz="800"/>
              <a:t>ca 25% chlapci ve věku 12-15 let</a:t>
            </a:r>
            <a:endParaRPr sz="400"/>
          </a:p>
          <a:p>
            <a:pPr indent="-2222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</a:pPr>
            <a:r>
              <a:rPr lang="cs" sz="800"/>
              <a:t>ca 25% dívky ve věku 16-19 let</a:t>
            </a:r>
            <a:endParaRPr sz="400"/>
          </a:p>
          <a:p>
            <a:pPr indent="-2222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</a:pPr>
            <a:r>
              <a:rPr lang="cs" sz="800"/>
              <a:t>ca 25% chlapci ve věku 16-19 let</a:t>
            </a:r>
            <a:endParaRPr sz="400"/>
          </a:p>
          <a:p>
            <a:pPr indent="-222250" lvl="0" marL="285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"/>
              <a:buChar char="•"/>
            </a:pPr>
            <a:r>
              <a:rPr lang="cs" sz="800"/>
              <a:t>děti pod 15 let byly rekrutovány na panelu přes své rodiče/ členy panelu</a:t>
            </a:r>
            <a:endParaRPr sz="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326" name="Google Shape;326;p57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4000"/>
              <a:t>Průzkum </a:t>
            </a:r>
            <a:r>
              <a:rPr lang="cs" sz="3100"/>
              <a:t>G82 &amp; T-Mobile &amp; Nevypusť duši</a:t>
            </a:r>
            <a:endParaRPr b="0"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58"/>
          <p:cNvSpPr txBox="1"/>
          <p:nvPr>
            <p:ph idx="1" type="body"/>
          </p:nvPr>
        </p:nvSpPr>
        <p:spPr>
          <a:xfrm>
            <a:off x="495000" y="949450"/>
            <a:ext cx="7637700" cy="123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</a:pPr>
            <a:r>
              <a:rPr lang="cs" sz="3300">
                <a:solidFill>
                  <a:srgbClr val="6A498F"/>
                </a:solidFill>
              </a:rPr>
              <a:t>65 %</a:t>
            </a:r>
            <a:r>
              <a:rPr lang="cs" sz="1900"/>
              <a:t> dětí a mladých se o téma zajímá. 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cs" sz="1800"/>
              <a:t>Za důležité přes 80 % z nich považuje: </a:t>
            </a:r>
            <a:endParaRPr b="1"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sp>
        <p:nvSpPr>
          <p:cNvPr id="332" name="Google Shape;332;p58"/>
          <p:cNvSpPr txBox="1"/>
          <p:nvPr>
            <p:ph type="title"/>
          </p:nvPr>
        </p:nvSpPr>
        <p:spPr>
          <a:xfrm>
            <a:off x="495000" y="28842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Trendy ukazují, že…</a:t>
            </a:r>
            <a:endParaRPr/>
          </a:p>
        </p:txBody>
      </p:sp>
      <p:sp>
        <p:nvSpPr>
          <p:cNvPr id="333" name="Google Shape;333;p58"/>
          <p:cNvSpPr txBox="1"/>
          <p:nvPr/>
        </p:nvSpPr>
        <p:spPr>
          <a:xfrm>
            <a:off x="4876850" y="2696025"/>
            <a:ext cx="3317700" cy="21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pohodu a spokojenost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dobrý kolektiv</a:t>
            </a:r>
            <a:r>
              <a:rPr b="0" i="0" lang="c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c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kamarádů*ek, o které se</a:t>
            </a:r>
            <a:r>
              <a:rPr lang="cs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c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mohou opřít</a:t>
            </a:r>
            <a:endParaRPr b="0" i="0" sz="1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0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cs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pohodu doma</a:t>
            </a:r>
            <a:endParaRPr b="0" i="0" sz="1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8"/>
          <p:cNvSpPr/>
          <p:nvPr/>
        </p:nvSpPr>
        <p:spPr>
          <a:xfrm>
            <a:off x="2907425" y="2776650"/>
            <a:ext cx="449400" cy="28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9BC6"/>
          </a:solidFill>
          <a:ln cap="flat" cmpd="sng" w="9525">
            <a:solidFill>
              <a:srgbClr val="BB9B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8"/>
          <p:cNvSpPr/>
          <p:nvPr/>
        </p:nvSpPr>
        <p:spPr>
          <a:xfrm>
            <a:off x="2907425" y="3617450"/>
            <a:ext cx="449400" cy="28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9BC6"/>
          </a:solidFill>
          <a:ln cap="flat" cmpd="sng" w="9525">
            <a:solidFill>
              <a:srgbClr val="BB9B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8"/>
          <p:cNvSpPr/>
          <p:nvPr/>
        </p:nvSpPr>
        <p:spPr>
          <a:xfrm>
            <a:off x="2872675" y="4458250"/>
            <a:ext cx="449400" cy="284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BB9BC6"/>
          </a:solidFill>
          <a:ln cap="flat" cmpd="sng" w="9525">
            <a:solidFill>
              <a:srgbClr val="BB9BC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1"/>
          <p:cNvSpPr txBox="1"/>
          <p:nvPr/>
        </p:nvSpPr>
        <p:spPr>
          <a:xfrm>
            <a:off x="434675" y="1977743"/>
            <a:ext cx="5531700" cy="1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cs" sz="6500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Vítáme vás…</a:t>
            </a:r>
            <a:endParaRPr b="1" i="0" sz="60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9"/>
          <p:cNvSpPr txBox="1"/>
          <p:nvPr>
            <p:ph idx="1" type="body"/>
          </p:nvPr>
        </p:nvSpPr>
        <p:spPr>
          <a:xfrm>
            <a:off x="495000" y="1178050"/>
            <a:ext cx="7637700" cy="33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cs" sz="2100">
                <a:solidFill>
                  <a:srgbClr val="6C488E"/>
                </a:solidFill>
              </a:rPr>
              <a:t>Starší (16 - 19)</a:t>
            </a:r>
            <a:r>
              <a:rPr lang="cs" sz="2100">
                <a:solidFill>
                  <a:schemeClr val="dk2"/>
                </a:solidFill>
              </a:rPr>
              <a:t> </a:t>
            </a:r>
            <a:r>
              <a:rPr b="1" lang="cs" sz="2100">
                <a:solidFill>
                  <a:srgbClr val="6A498F"/>
                </a:solidFill>
              </a:rPr>
              <a:t>téma zajímá více</a:t>
            </a:r>
            <a:r>
              <a:rPr lang="cs" sz="2100">
                <a:solidFill>
                  <a:schemeClr val="dk2"/>
                </a:solidFill>
              </a:rPr>
              <a:t>, </a:t>
            </a:r>
            <a:r>
              <a:rPr lang="cs" sz="2100"/>
              <a:t>vidí více rizika a bariéry, ví více o pomoci, více jí důvěřují a jsou méně stigmatizující.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cs" sz="2100">
                <a:solidFill>
                  <a:srgbClr val="6A498F"/>
                </a:solidFill>
              </a:rPr>
              <a:t>Chlapci téma řeší méně </a:t>
            </a:r>
            <a:r>
              <a:rPr lang="cs" sz="2100"/>
              <a:t>než dívky.</a:t>
            </a:r>
            <a:endParaRPr sz="2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cs" sz="2100"/>
              <a:t>Děti a mladí</a:t>
            </a:r>
            <a:r>
              <a:rPr lang="cs" sz="2100">
                <a:solidFill>
                  <a:schemeClr val="dk2"/>
                </a:solidFill>
              </a:rPr>
              <a:t> </a:t>
            </a:r>
            <a:r>
              <a:rPr b="1" lang="cs" sz="2100">
                <a:solidFill>
                  <a:srgbClr val="6A498F"/>
                </a:solidFill>
              </a:rPr>
              <a:t>vyhledávají pomoc ve své bezprostřední blízkosti</a:t>
            </a:r>
            <a:r>
              <a:rPr lang="cs" sz="2100">
                <a:solidFill>
                  <a:schemeClr val="dk2"/>
                </a:solidFill>
              </a:rPr>
              <a:t>.</a:t>
            </a:r>
            <a:endParaRPr sz="21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500">
              <a:solidFill>
                <a:srgbClr val="6A498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00"/>
          </a:p>
        </p:txBody>
      </p:sp>
      <p:sp>
        <p:nvSpPr>
          <p:cNvPr id="342" name="Google Shape;342;p59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Trendy ukazují, že…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60"/>
          <p:cNvSpPr/>
          <p:nvPr/>
        </p:nvSpPr>
        <p:spPr>
          <a:xfrm>
            <a:off x="357175" y="98975"/>
            <a:ext cx="5471100" cy="777000"/>
          </a:xfrm>
          <a:prstGeom prst="roundRect">
            <a:avLst>
              <a:gd fmla="val 16667" name="adj"/>
            </a:avLst>
          </a:prstGeom>
          <a:solidFill>
            <a:srgbClr val="D5BDDE"/>
          </a:solidFill>
          <a:ln cap="flat" cmpd="sng" w="9525">
            <a:solidFill>
              <a:srgbClr val="D5BD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" sz="4000" u="none" cap="none" strike="noStrike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Jaké mají zkušenosti?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49" name="Google Shape;349;p60"/>
          <p:cNvGraphicFramePr/>
          <p:nvPr/>
        </p:nvGraphicFramePr>
        <p:xfrm>
          <a:off x="421344" y="8351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{001C59D4-240B-4B7D-B036-D69D03E16772}</a:tableStyleId>
              </a:tblPr>
              <a:tblGrid>
                <a:gridCol w="3564700"/>
                <a:gridCol w="2410900"/>
                <a:gridCol w="651900"/>
                <a:gridCol w="510475"/>
                <a:gridCol w="431075"/>
                <a:gridCol w="402050"/>
              </a:tblGrid>
              <a:tr h="30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chlapec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dívka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12 - 15 let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16 - 19 let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BE5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Neklid, nesoustředěnost, nepozornost.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Lež nebo podvádění.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Naštvání, ztrácení nervů, zvýšená agrese.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Častá změna nálad.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Nedostatek spánku.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Zhoršení prospěchu a ve škole.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59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Ztráta sebedůvěry, nejistota ve vystupování vůči okolí.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Samota – vyhledávání samoty, vyčleněnost z kolektivu.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111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Potíže se vzhledem, váhou – výkyvy.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Dělat si hodně starostí a obav, strach o sebe, svět a blízké.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Častý smutek, trápení, skleslost nebo plačtivost.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Ztrácení důvěry sám/sama v sebe v nových situacích.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Častá bolest hlavy, žaludku nebo časté nevolnosti.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Braní věcí, které člověku nepatří.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Sebepoškozování a sebevražedné myšlenky.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59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  <p:sp>
        <p:nvSpPr>
          <p:cNvPr id="350" name="Google Shape;350;p60"/>
          <p:cNvSpPr/>
          <p:nvPr/>
        </p:nvSpPr>
        <p:spPr>
          <a:xfrm>
            <a:off x="6042325" y="317225"/>
            <a:ext cx="2947200" cy="340500"/>
          </a:xfrm>
          <a:prstGeom prst="roundRect">
            <a:avLst>
              <a:gd fmla="val 16667" name="adj"/>
            </a:avLst>
          </a:prstGeom>
          <a:solidFill>
            <a:srgbClr val="6C488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0" i="0" lang="cs" sz="14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 svém okolí se setkal/a s: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1" name="Google Shape;351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2775" y="1149500"/>
            <a:ext cx="1939547" cy="388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61"/>
          <p:cNvSpPr/>
          <p:nvPr/>
        </p:nvSpPr>
        <p:spPr>
          <a:xfrm>
            <a:off x="360525" y="85050"/>
            <a:ext cx="5471100" cy="777000"/>
          </a:xfrm>
          <a:prstGeom prst="roundRect">
            <a:avLst>
              <a:gd fmla="val 16667" name="adj"/>
            </a:avLst>
          </a:prstGeom>
          <a:solidFill>
            <a:srgbClr val="D5BDDE"/>
          </a:solidFill>
          <a:ln cap="flat" cmpd="sng" w="9525">
            <a:solidFill>
              <a:srgbClr val="D5BD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" sz="4000" u="none" cap="none" strike="noStrike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Jaké mají zkušenosti?</a:t>
            </a:r>
            <a:endParaRPr b="0" i="0" sz="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8" name="Google Shape;358;p61"/>
          <p:cNvGraphicFramePr/>
          <p:nvPr/>
        </p:nvGraphicFramePr>
        <p:xfrm>
          <a:off x="522094" y="83519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{001C59D4-240B-4B7D-B036-D69D03E16772}</a:tableStyleId>
              </a:tblPr>
              <a:tblGrid>
                <a:gridCol w="3437275"/>
                <a:gridCol w="2462800"/>
                <a:gridCol w="574450"/>
                <a:gridCol w="469025"/>
                <a:gridCol w="473125"/>
                <a:gridCol w="453675"/>
              </a:tblGrid>
              <a:tr h="3055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b="0" i="0" sz="1100" u="none" cap="none" strike="noStrike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chlapec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dívka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12 - 15 let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BE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16 - 19 let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1CBE5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Neklid, nesoustředěnost, nepozornost.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Lež nebo podvádění.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Naštvání, ztrácení nervů, zvýšená agrese.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Častá změna nálad.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Nedostatek spánku.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69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Zhoršení prospěchu a ve škole.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Ztráta sebedůvěry, nejistota ve vystupování vůči okolí.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Samota – vyhledávání samoty, vyčleněnost z kolektivu.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Potíže se vzhledem, váhou – výkyvy.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Dělat si hodně starostí a obav, strach o sebe, svět a blízké.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Častý smutek, trápení, skleslost nebo plačtivost.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59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Ztrácení důvěry sám/sama v sebe v nových situacích.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Častá bolest hlavy, žaludku nebo časté nevolnosti.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Braní věcí, které člověku nepatří.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5162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Sebepoškozování a sebevražedné myšlenky.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b="0" i="0" sz="10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5D4D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i="0" lang="cs" sz="1000" u="none" cap="none" strike="noStrike">
                          <a:solidFill>
                            <a:srgbClr val="595959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525" marB="0" marR="9525" marL="9525" anchor="ctr">
                    <a:lnL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3F3F3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D59B"/>
                    </a:solidFill>
                  </a:tcPr>
                </a:tc>
              </a:tr>
            </a:tbl>
          </a:graphicData>
        </a:graphic>
      </p:graphicFrame>
      <p:sp>
        <p:nvSpPr>
          <p:cNvPr id="359" name="Google Shape;359;p61"/>
          <p:cNvSpPr/>
          <p:nvPr/>
        </p:nvSpPr>
        <p:spPr>
          <a:xfrm>
            <a:off x="6227800" y="247675"/>
            <a:ext cx="2606400" cy="340500"/>
          </a:xfrm>
          <a:prstGeom prst="roundRect">
            <a:avLst>
              <a:gd fmla="val 16667" name="adj"/>
            </a:avLst>
          </a:prstGeom>
          <a:solidFill>
            <a:srgbClr val="6C488E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alibri"/>
              <a:buNone/>
            </a:pPr>
            <a:r>
              <a:rPr lang="cs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Osobně se setkal/a s: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Google Shape;360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59375" y="1149500"/>
            <a:ext cx="1938216" cy="3882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2"/>
          <p:cNvSpPr txBox="1"/>
          <p:nvPr>
            <p:ph idx="1" type="body"/>
          </p:nvPr>
        </p:nvSpPr>
        <p:spPr>
          <a:xfrm>
            <a:off x="494950" y="1034625"/>
            <a:ext cx="79848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cs" sz="2700">
                <a:solidFill>
                  <a:srgbClr val="6A498F"/>
                </a:solidFill>
              </a:rPr>
              <a:t>okolo 70 %</a:t>
            </a:r>
            <a:r>
              <a:rPr lang="cs" sz="1500"/>
              <a:t> </a:t>
            </a:r>
            <a:r>
              <a:rPr lang="cs" sz="1600"/>
              <a:t>dětí a mladých zažívá ve svém okolí </a:t>
            </a:r>
            <a:r>
              <a:rPr b="1" lang="cs" sz="1600"/>
              <a:t>neklid a nesoustředěnost</a:t>
            </a:r>
            <a:r>
              <a:rPr lang="cs" sz="1600"/>
              <a:t>, 56 % zná tento stav u sebe.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cs" sz="2700">
                <a:solidFill>
                  <a:srgbClr val="6A498F"/>
                </a:solidFill>
              </a:rPr>
              <a:t>60 - 65 %</a:t>
            </a:r>
            <a:r>
              <a:rPr lang="cs" sz="1500"/>
              <a:t> </a:t>
            </a:r>
            <a:r>
              <a:rPr lang="cs" sz="1600"/>
              <a:t>v okolí vidí</a:t>
            </a:r>
            <a:r>
              <a:rPr b="1" lang="cs" sz="1600"/>
              <a:t> agresi, častou změnu nálad</a:t>
            </a:r>
            <a:r>
              <a:rPr lang="cs" sz="1600"/>
              <a:t> a lži, okolo 47 % zná tyto jevy u sebe.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C488E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cs" sz="2700">
                <a:solidFill>
                  <a:srgbClr val="6A498F"/>
                </a:solidFill>
              </a:rPr>
              <a:t>60 %</a:t>
            </a:r>
            <a:r>
              <a:rPr lang="cs" sz="2900">
                <a:solidFill>
                  <a:srgbClr val="6A498F"/>
                </a:solidFill>
              </a:rPr>
              <a:t> </a:t>
            </a:r>
            <a:r>
              <a:rPr lang="cs" sz="1600"/>
              <a:t>zažilo v okolí </a:t>
            </a:r>
            <a:r>
              <a:rPr b="1" lang="cs" sz="1600"/>
              <a:t>nedostatek spánku, zhoršení prospěchu</a:t>
            </a:r>
            <a:r>
              <a:rPr lang="cs" sz="1600"/>
              <a:t> ve škole, ztrátu sebedůvěry, vyhledávání samoty, 50 % zná něco z této čtveřice u sebe.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800">
              <a:solidFill>
                <a:srgbClr val="6A498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/>
          </a:p>
        </p:txBody>
      </p:sp>
      <p:sp>
        <p:nvSpPr>
          <p:cNvPr id="366" name="Google Shape;366;p62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Tři </a:t>
            </a:r>
            <a:r>
              <a:rPr lang="cs" sz="2800"/>
              <a:t>skupiny s podobnou frekvencí…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63"/>
          <p:cNvSpPr txBox="1"/>
          <p:nvPr>
            <p:ph idx="1" type="body"/>
          </p:nvPr>
        </p:nvSpPr>
        <p:spPr>
          <a:xfrm>
            <a:off x="494950" y="1034625"/>
            <a:ext cx="76377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900"/>
              <a:buFont typeface="Montserrat"/>
              <a:buChar char="●"/>
            </a:pPr>
            <a:r>
              <a:rPr lang="cs" sz="1900"/>
              <a:t>Kontakt s kamarády - 77 % 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900"/>
              <a:buFont typeface="Montserrat"/>
              <a:buChar char="●"/>
            </a:pPr>
            <a:r>
              <a:rPr lang="cs" sz="1900"/>
              <a:t>Mít se komu svěřit - 73 %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900"/>
              <a:buFont typeface="Montserrat"/>
              <a:buChar char="●"/>
            </a:pPr>
            <a:r>
              <a:rPr lang="cs" sz="1900"/>
              <a:t>Spánek - 71 %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900"/>
              <a:buFont typeface="Montserrat"/>
              <a:buChar char="●"/>
            </a:pPr>
            <a:r>
              <a:rPr lang="cs" sz="1900"/>
              <a:t>Koníčky a mazlíček - 68 %</a:t>
            </a: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900"/>
              <a:buFont typeface="Montserrat"/>
              <a:buChar char="●"/>
            </a:pPr>
            <a:r>
              <a:rPr lang="cs" sz="1900"/>
              <a:t>Sport a čerstvý vzduch - 65 %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t/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lang="cs" sz="1700">
                <a:solidFill>
                  <a:srgbClr val="6A498F"/>
                </a:solidFill>
              </a:rPr>
              <a:t>Naopak pouze menší pomoc:</a:t>
            </a:r>
            <a:endParaRPr b="1" sz="1700">
              <a:solidFill>
                <a:srgbClr val="6A498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700"/>
              <a:buFont typeface="Montserrat"/>
              <a:buChar char="●"/>
            </a:pPr>
            <a:r>
              <a:rPr lang="cs" sz="1700"/>
              <a:t>46 % si myslí, že strava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700"/>
              <a:buFont typeface="Montserrat"/>
              <a:buChar char="●"/>
            </a:pPr>
            <a:r>
              <a:rPr lang="cs" sz="1700"/>
              <a:t>37 % si myslí, že odborná pomoc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700"/>
              <a:buFont typeface="Montserrat"/>
              <a:buChar char="●"/>
            </a:pPr>
            <a:r>
              <a:rPr lang="cs" sz="1700"/>
              <a:t>34 % si myslí, že denní režim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39970"/>
              </a:buClr>
              <a:buSzPts val="1700"/>
              <a:buFont typeface="Montserrat"/>
              <a:buChar char="●"/>
            </a:pPr>
            <a:r>
              <a:rPr lang="cs" sz="1700"/>
              <a:t>14 % si myslí, že léky</a:t>
            </a:r>
            <a:endParaRPr sz="3600"/>
          </a:p>
        </p:txBody>
      </p:sp>
      <p:sp>
        <p:nvSpPr>
          <p:cNvPr id="372" name="Google Shape;372;p63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Pomocníci v péči o duševní zdraví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64"/>
          <p:cNvSpPr txBox="1"/>
          <p:nvPr>
            <p:ph idx="1" type="body"/>
          </p:nvPr>
        </p:nvSpPr>
        <p:spPr>
          <a:xfrm>
            <a:off x="494950" y="1034625"/>
            <a:ext cx="76377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6A498F"/>
                </a:solidFill>
              </a:rPr>
              <a:t>Mladší: </a:t>
            </a:r>
            <a:r>
              <a:rPr b="1" lang="cs" sz="2400">
                <a:solidFill>
                  <a:srgbClr val="6A498F"/>
                </a:solidFill>
              </a:rPr>
              <a:t>78 % věří rodičům</a:t>
            </a:r>
            <a:r>
              <a:rPr lang="cs" sz="2400"/>
              <a:t> a 1/3 vyučujícím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(mají druhou a třetí příčku spolu se školním ped. pracovištěm)</a:t>
            </a:r>
            <a:endParaRPr sz="1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6C488E"/>
                </a:solidFill>
              </a:rPr>
              <a:t>X</a:t>
            </a:r>
            <a:endParaRPr b="1" sz="2400">
              <a:solidFill>
                <a:srgbClr val="6C488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6C488E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6A498F"/>
                </a:solidFill>
              </a:rPr>
              <a:t>Starší</a:t>
            </a:r>
            <a:r>
              <a:rPr lang="cs" sz="2400"/>
              <a:t> </a:t>
            </a:r>
            <a:r>
              <a:rPr b="1" lang="cs" sz="2400">
                <a:solidFill>
                  <a:srgbClr val="6A498F"/>
                </a:solidFill>
              </a:rPr>
              <a:t>v</a:t>
            </a:r>
            <a:r>
              <a:rPr lang="cs" sz="2400"/>
              <a:t> </a:t>
            </a:r>
            <a:r>
              <a:rPr b="1" lang="cs" sz="2400">
                <a:solidFill>
                  <a:srgbClr val="6C488E"/>
                </a:solidFill>
              </a:rPr>
              <a:t>81 % řeší potíže s kamarády</a:t>
            </a:r>
            <a:r>
              <a:rPr b="1" lang="cs" sz="2400">
                <a:solidFill>
                  <a:srgbClr val="6A498F"/>
                </a:solidFill>
              </a:rPr>
              <a:t>,</a:t>
            </a:r>
            <a:r>
              <a:rPr lang="cs" sz="2400"/>
              <a:t> </a:t>
            </a:r>
            <a:endParaRPr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na rodiče by se obrátilo jen 50 %.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378" name="Google Shape;378;p64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Pomoc by hledali u: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5"/>
          <p:cNvSpPr txBox="1"/>
          <p:nvPr/>
        </p:nvSpPr>
        <p:spPr>
          <a:xfrm>
            <a:off x="463325" y="840166"/>
            <a:ext cx="5531700" cy="3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cs" sz="6500" u="none" cap="none" strike="noStrike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Jaké vnímají mladí bariéry v přístupu k</a:t>
            </a:r>
            <a:r>
              <a:rPr b="1" lang="cs" sz="6500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 </a:t>
            </a:r>
            <a:r>
              <a:rPr b="1" i="0" lang="cs" sz="6500" u="none" cap="none" strike="noStrike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péči?</a:t>
            </a:r>
            <a:endParaRPr b="1" i="0" sz="65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57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385" name="Google Shape;385;p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4625" y="1001488"/>
            <a:ext cx="3140525" cy="31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66"/>
          <p:cNvSpPr/>
          <p:nvPr/>
        </p:nvSpPr>
        <p:spPr>
          <a:xfrm>
            <a:off x="356175" y="182475"/>
            <a:ext cx="5471100" cy="777000"/>
          </a:xfrm>
          <a:prstGeom prst="roundRect">
            <a:avLst>
              <a:gd fmla="val 16667" name="adj"/>
            </a:avLst>
          </a:prstGeom>
          <a:solidFill>
            <a:srgbClr val="D5BDDE"/>
          </a:solidFill>
          <a:ln cap="flat" cmpd="sng" w="9525">
            <a:solidFill>
              <a:srgbClr val="D5BD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" sz="3600" u="none" cap="none" strike="noStrike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Bariéry v přístupu k péči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66"/>
          <p:cNvSpPr/>
          <p:nvPr/>
        </p:nvSpPr>
        <p:spPr>
          <a:xfrm>
            <a:off x="291925" y="1410300"/>
            <a:ext cx="2113500" cy="2559300"/>
          </a:xfrm>
          <a:prstGeom prst="roundRect">
            <a:avLst>
              <a:gd fmla="val 16667" name="adj"/>
            </a:avLst>
          </a:prstGeom>
          <a:solidFill>
            <a:srgbClr val="6A498F"/>
          </a:solidFill>
          <a:ln cap="flat" cmpd="sng" w="9525">
            <a:solidFill>
              <a:srgbClr val="6A49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Individuální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málo i</a:t>
            </a:r>
            <a:r>
              <a:rPr b="0" i="0" lang="c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nformac</a:t>
            </a: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í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r>
              <a:rPr b="0" i="0" lang="c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znalost</a:t>
            </a:r>
            <a:r>
              <a:rPr b="0" i="0" lang="c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c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systému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varovné signály</a:t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p66"/>
          <p:cNvSpPr/>
          <p:nvPr/>
        </p:nvSpPr>
        <p:spPr>
          <a:xfrm>
            <a:off x="2560263" y="1386950"/>
            <a:ext cx="1968600" cy="2582700"/>
          </a:xfrm>
          <a:prstGeom prst="roundRect">
            <a:avLst>
              <a:gd fmla="val 16667" name="adj"/>
            </a:avLst>
          </a:prstGeom>
          <a:solidFill>
            <a:srgbClr val="F39970"/>
          </a:solidFill>
          <a:ln cap="flat" cmpd="sng" w="9525">
            <a:solidFill>
              <a:srgbClr val="F399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s" sz="2000" u="none" cap="none" strike="noStrike">
                <a:solidFill>
                  <a:srgbClr val="6A498F"/>
                </a:solidFill>
                <a:latin typeface="Montserrat"/>
                <a:ea typeface="Montserrat"/>
                <a:cs typeface="Montserrat"/>
                <a:sym typeface="Montserrat"/>
              </a:rPr>
              <a:t>Sociální</a:t>
            </a:r>
            <a:endParaRPr b="1" i="0" sz="200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stigma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bagatelizace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vyhledání</a:t>
            </a: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 pomoci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4" name="Google Shape;394;p66"/>
          <p:cNvSpPr/>
          <p:nvPr/>
        </p:nvSpPr>
        <p:spPr>
          <a:xfrm>
            <a:off x="6792025" y="1386950"/>
            <a:ext cx="2113500" cy="2582700"/>
          </a:xfrm>
          <a:prstGeom prst="roundRect">
            <a:avLst>
              <a:gd fmla="val 16667" name="adj"/>
            </a:avLst>
          </a:prstGeom>
          <a:solidFill>
            <a:srgbClr val="F39970"/>
          </a:solidFill>
          <a:ln cap="flat" cmpd="sng" w="9525">
            <a:solidFill>
              <a:srgbClr val="F399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s" sz="2000" u="none" cap="none" strike="noStrike">
                <a:solidFill>
                  <a:srgbClr val="6A498F"/>
                </a:solidFill>
                <a:latin typeface="Montserrat"/>
                <a:ea typeface="Montserrat"/>
                <a:cs typeface="Montserrat"/>
                <a:sym typeface="Montserrat"/>
              </a:rPr>
              <a:t>Systémové a strukturální</a:t>
            </a:r>
            <a:endParaRPr b="1" i="0" sz="200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6225" lvl="0" marL="180975" rtl="0" algn="l"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dostupnost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náklady</a:t>
            </a:r>
            <a:endParaRPr b="1" i="0" sz="1500" u="none" cap="none" strike="noStrike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domluva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5" name="Google Shape;395;p66"/>
          <p:cNvSpPr/>
          <p:nvPr/>
        </p:nvSpPr>
        <p:spPr>
          <a:xfrm>
            <a:off x="4683700" y="1386950"/>
            <a:ext cx="1968600" cy="2582700"/>
          </a:xfrm>
          <a:prstGeom prst="roundRect">
            <a:avLst>
              <a:gd fmla="val 16667" name="adj"/>
            </a:avLst>
          </a:prstGeom>
          <a:solidFill>
            <a:srgbClr val="6A498F"/>
          </a:solidFill>
          <a:ln cap="flat" cmpd="sng" w="9525">
            <a:solidFill>
              <a:srgbClr val="6A49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c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i="0" lang="c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ztahové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důvěra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očekávání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mlčenlivost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 txBox="1"/>
          <p:nvPr>
            <p:ph idx="1" type="body"/>
          </p:nvPr>
        </p:nvSpPr>
        <p:spPr>
          <a:xfrm>
            <a:off x="494950" y="1034625"/>
            <a:ext cx="76377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64 % si myslí, že stojí za to</a:t>
            </a:r>
            <a:r>
              <a:rPr lang="cs" sz="2000"/>
              <a:t> </a:t>
            </a:r>
            <a:r>
              <a:rPr b="1" lang="cs" sz="1800">
                <a:solidFill>
                  <a:srgbClr val="6A498F"/>
                </a:solidFill>
              </a:rPr>
              <a:t>se někomu svěřit</a:t>
            </a:r>
            <a:endParaRPr b="1" sz="1800">
              <a:solidFill>
                <a:srgbClr val="6A498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u starších až 78 % tvrdí, že je snazší vyhledat pomoc, když</a:t>
            </a:r>
            <a:r>
              <a:rPr lang="cs" sz="2000"/>
              <a:t> </a:t>
            </a:r>
            <a:r>
              <a:rPr b="1" lang="cs" sz="1800">
                <a:solidFill>
                  <a:srgbClr val="6A498F"/>
                </a:solidFill>
              </a:rPr>
              <a:t>je okolí podpůrné </a:t>
            </a:r>
            <a:endParaRPr b="1" sz="1800">
              <a:solidFill>
                <a:srgbClr val="6A498F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66 % by </a:t>
            </a:r>
            <a:r>
              <a:rPr b="1" lang="cs" sz="1800">
                <a:solidFill>
                  <a:srgbClr val="6A498F"/>
                </a:solidFill>
              </a:rPr>
              <a:t>ocenilo návod</a:t>
            </a:r>
            <a:r>
              <a:rPr lang="cs" sz="2000"/>
              <a:t>,</a:t>
            </a:r>
            <a:r>
              <a:rPr lang="cs" sz="1800"/>
              <a:t> jak a kde si o pomoc říct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pouze 28 % </a:t>
            </a:r>
            <a:r>
              <a:rPr b="1" lang="cs" sz="1800">
                <a:solidFill>
                  <a:srgbClr val="6A498F"/>
                </a:solidFill>
              </a:rPr>
              <a:t>si</a:t>
            </a:r>
            <a:r>
              <a:rPr lang="cs" sz="2000"/>
              <a:t> </a:t>
            </a:r>
            <a:r>
              <a:rPr b="1" lang="cs" sz="1800">
                <a:solidFill>
                  <a:srgbClr val="6A498F"/>
                </a:solidFill>
              </a:rPr>
              <a:t>myslí</a:t>
            </a:r>
            <a:r>
              <a:rPr lang="cs" sz="1800"/>
              <a:t>, že se</a:t>
            </a:r>
            <a:r>
              <a:rPr lang="cs" sz="2000"/>
              <a:t> </a:t>
            </a:r>
            <a:r>
              <a:rPr b="1" lang="cs" sz="1800">
                <a:solidFill>
                  <a:srgbClr val="6A498F"/>
                </a:solidFill>
              </a:rPr>
              <a:t>problémy zlepší samy od sebe</a:t>
            </a:r>
            <a:endParaRPr b="1" sz="1800">
              <a:solidFill>
                <a:srgbClr val="6A498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401" name="Google Shape;401;p67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lang="cs" sz="2800">
                <a:latin typeface="Baloo 2 ExtraBold"/>
                <a:ea typeface="Baloo 2 ExtraBold"/>
                <a:cs typeface="Baloo 2 ExtraBold"/>
                <a:sym typeface="Baloo 2 ExtraBold"/>
              </a:rPr>
              <a:t>Lepší návod a větší podpora okolí</a:t>
            </a:r>
            <a:endParaRPr b="0" sz="2800"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402" name="Google Shape;402;p67"/>
          <p:cNvSpPr/>
          <p:nvPr/>
        </p:nvSpPr>
        <p:spPr>
          <a:xfrm rot="1004107">
            <a:off x="6769849" y="178116"/>
            <a:ext cx="1835751" cy="1023131"/>
          </a:xfrm>
          <a:prstGeom prst="ellipse">
            <a:avLst/>
          </a:prstGeom>
          <a:solidFill>
            <a:srgbClr val="D5BDDE"/>
          </a:solidFill>
          <a:ln cap="flat" cmpd="sng" w="9525">
            <a:solidFill>
              <a:srgbClr val="D5BD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individuální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8"/>
          <p:cNvSpPr txBox="1"/>
          <p:nvPr>
            <p:ph idx="1" type="body"/>
          </p:nvPr>
        </p:nvSpPr>
        <p:spPr>
          <a:xfrm>
            <a:off x="494950" y="1034625"/>
            <a:ext cx="76377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" sz="1800"/>
              <a:t>78 % tvrdí, že se lidé</a:t>
            </a:r>
            <a:r>
              <a:rPr lang="cs" sz="1800">
                <a:solidFill>
                  <a:srgbClr val="351C75"/>
                </a:solidFill>
              </a:rPr>
              <a:t> </a:t>
            </a:r>
            <a:r>
              <a:rPr b="1" lang="cs" sz="1800">
                <a:solidFill>
                  <a:srgbClr val="6A498F"/>
                </a:solidFill>
              </a:rPr>
              <a:t>stydí si říct o pomoc</a:t>
            </a:r>
            <a:endParaRPr b="1" sz="1800">
              <a:solidFill>
                <a:srgbClr val="6A498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" sz="1800"/>
              <a:t>72 % bojí se vyhledat pomoc, protože</a:t>
            </a:r>
            <a:r>
              <a:rPr lang="cs" sz="1800">
                <a:solidFill>
                  <a:srgbClr val="351C75"/>
                </a:solidFill>
              </a:rPr>
              <a:t> </a:t>
            </a:r>
            <a:r>
              <a:rPr b="1" lang="cs" sz="1800">
                <a:solidFill>
                  <a:srgbClr val="6A498F"/>
                </a:solidFill>
              </a:rPr>
              <a:t>si okolí nemyslí dobré věci </a:t>
            </a:r>
            <a:endParaRPr b="1" sz="1800">
              <a:solidFill>
                <a:srgbClr val="6A498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" sz="1800"/>
              <a:t>70 % bojí se říct o pomoc, protože </a:t>
            </a:r>
            <a:r>
              <a:rPr b="1" lang="cs" sz="1800">
                <a:solidFill>
                  <a:srgbClr val="6A498F"/>
                </a:solidFill>
              </a:rPr>
              <a:t>budou odmítnuti </a:t>
            </a:r>
            <a:endParaRPr b="1" sz="1800">
              <a:solidFill>
                <a:srgbClr val="6A498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" sz="1800"/>
              <a:t>57 % se bojí, že si někdo bude myslet, že</a:t>
            </a:r>
            <a:r>
              <a:rPr lang="cs" sz="1800">
                <a:solidFill>
                  <a:srgbClr val="351C75"/>
                </a:solidFill>
              </a:rPr>
              <a:t> </a:t>
            </a:r>
            <a:r>
              <a:rPr b="1" lang="cs" sz="1800">
                <a:solidFill>
                  <a:srgbClr val="6A498F"/>
                </a:solidFill>
              </a:rPr>
              <a:t>se o ně rodiče nestarají dobře</a:t>
            </a:r>
            <a:endParaRPr b="1" sz="1800">
              <a:solidFill>
                <a:srgbClr val="6A498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23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cs" sz="1800"/>
              <a:t>u 36 % se vyskytuje „v rodině</a:t>
            </a:r>
            <a:r>
              <a:rPr lang="cs" sz="1800">
                <a:solidFill>
                  <a:srgbClr val="6A498F"/>
                </a:solidFill>
              </a:rPr>
              <a:t> </a:t>
            </a:r>
            <a:r>
              <a:rPr b="1" lang="cs" sz="1800">
                <a:solidFill>
                  <a:srgbClr val="6A498F"/>
                </a:solidFill>
              </a:rPr>
              <a:t>se o tom nemluví hezky</a:t>
            </a:r>
            <a:r>
              <a:rPr lang="cs" sz="1800"/>
              <a:t>“</a:t>
            </a:r>
            <a:endParaRPr sz="1800"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408" name="Google Shape;408;p68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Více podpory a méně stigmatu</a:t>
            </a:r>
            <a:endParaRPr b="0" sz="2800"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409" name="Google Shape;409;p68"/>
          <p:cNvSpPr/>
          <p:nvPr/>
        </p:nvSpPr>
        <p:spPr>
          <a:xfrm rot="1004107">
            <a:off x="6769849" y="178116"/>
            <a:ext cx="1835751" cy="1023131"/>
          </a:xfrm>
          <a:prstGeom prst="ellipse">
            <a:avLst/>
          </a:prstGeom>
          <a:solidFill>
            <a:srgbClr val="D5BDDE"/>
          </a:solidFill>
          <a:ln cap="flat" cmpd="sng" w="9525">
            <a:solidFill>
              <a:srgbClr val="D5BD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sociální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2"/>
          <p:cNvSpPr txBox="1"/>
          <p:nvPr>
            <p:ph idx="1" type="body"/>
          </p:nvPr>
        </p:nvSpPr>
        <p:spPr>
          <a:xfrm>
            <a:off x="494950" y="1292775"/>
            <a:ext cx="7637700" cy="340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cs" sz="1500"/>
              <a:t>15:30 - 16:15 </a:t>
            </a:r>
            <a:r>
              <a:rPr lang="cs" sz="1500"/>
              <a:t>- Bariéry očima mladých: prezentace dat průzkumu o bariérách v přístupu k péči - </a:t>
            </a:r>
            <a:r>
              <a:rPr i="1" lang="cs" sz="1200"/>
              <a:t>Barbora</a:t>
            </a:r>
            <a:r>
              <a:rPr i="1" lang="cs" sz="1200"/>
              <a:t> Pšenicová, Richard Hospodský</a:t>
            </a:r>
            <a:endParaRPr i="1"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1"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cs" sz="1500"/>
              <a:t>16:15 - 17:00 </a:t>
            </a:r>
            <a:r>
              <a:rPr lang="cs" sz="1500"/>
              <a:t>- Blíž k péči o duši: panelová diskuse vybraných zástupců*kyň napříč resorty - </a:t>
            </a:r>
            <a:r>
              <a:rPr i="1" lang="cs" sz="1200"/>
              <a:t>Barbora Pšenicová</a:t>
            </a:r>
            <a:endParaRPr i="1"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i="1" sz="1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cs" sz="1500"/>
              <a:t>17:00 - 17:30 </a:t>
            </a:r>
            <a:r>
              <a:rPr lang="cs" sz="1500"/>
              <a:t>- pauza</a:t>
            </a:r>
            <a:endParaRPr sz="15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500"/>
              <a:t>17:30 - 19:30</a:t>
            </a:r>
            <a:r>
              <a:rPr lang="cs" sz="1500"/>
              <a:t> - Jak pečovat o dětské duševní zdraví: workshop a představení novinek Nevypusť duši - </a:t>
            </a:r>
            <a:r>
              <a:rPr i="1" lang="cs" sz="1200"/>
              <a:t>Dominika Červenková, Martina Vítková</a:t>
            </a:r>
            <a:endParaRPr sz="2000"/>
          </a:p>
        </p:txBody>
      </p:sp>
      <p:sp>
        <p:nvSpPr>
          <p:cNvPr id="231" name="Google Shape;231;p42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nás dnes čeká?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9"/>
          <p:cNvSpPr txBox="1"/>
          <p:nvPr>
            <p:ph idx="1" type="body"/>
          </p:nvPr>
        </p:nvSpPr>
        <p:spPr>
          <a:xfrm>
            <a:off x="494950" y="1034625"/>
            <a:ext cx="76377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73 % chce být </a:t>
            </a:r>
            <a:r>
              <a:rPr b="1" lang="cs" sz="1800">
                <a:solidFill>
                  <a:srgbClr val="6A498F"/>
                </a:solidFill>
              </a:rPr>
              <a:t>vyslyšeno a respektováno</a:t>
            </a:r>
            <a:r>
              <a:rPr lang="cs" sz="1800"/>
              <a:t> a nehodnoceno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sz="1800"/>
              <a:t>68 % říká, že se spíše</a:t>
            </a:r>
            <a:r>
              <a:rPr lang="cs" sz="1800">
                <a:solidFill>
                  <a:srgbClr val="351C75"/>
                </a:solidFill>
              </a:rPr>
              <a:t> </a:t>
            </a:r>
            <a:r>
              <a:rPr b="1" lang="cs" sz="1800">
                <a:solidFill>
                  <a:srgbClr val="6A498F"/>
                </a:solidFill>
              </a:rPr>
              <a:t>otevře někomu blízkému</a:t>
            </a:r>
            <a:r>
              <a:rPr lang="cs" sz="1800"/>
              <a:t>, kdo je jim podobný pohlavím, věkem nebo jinak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2300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Anonymita</a:t>
            </a:r>
            <a:r>
              <a:rPr b="1" lang="cs" sz="1800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:</a:t>
            </a:r>
            <a:endParaRPr b="1" sz="1800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70 % potřebuje jistotu anonymity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64 % si myslí, že informace mohou být zneužity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62 % neví, co je důvěrné a co ne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15" name="Google Shape;415;p69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Více anonymity a větší respekt</a:t>
            </a:r>
            <a:endParaRPr b="0" sz="2800">
              <a:latin typeface="Baloo 2 ExtraBold"/>
              <a:ea typeface="Baloo 2 ExtraBold"/>
              <a:cs typeface="Baloo 2 ExtraBold"/>
              <a:sym typeface="Baloo 2 ExtraBold"/>
            </a:endParaRPr>
          </a:p>
        </p:txBody>
      </p:sp>
      <p:sp>
        <p:nvSpPr>
          <p:cNvPr id="416" name="Google Shape;416;p69"/>
          <p:cNvSpPr/>
          <p:nvPr/>
        </p:nvSpPr>
        <p:spPr>
          <a:xfrm rot="1004107">
            <a:off x="6769849" y="178116"/>
            <a:ext cx="1835751" cy="1023131"/>
          </a:xfrm>
          <a:prstGeom prst="ellipse">
            <a:avLst/>
          </a:prstGeom>
          <a:solidFill>
            <a:srgbClr val="D5BDDE"/>
          </a:solidFill>
          <a:ln cap="flat" cmpd="sng" w="9525">
            <a:solidFill>
              <a:srgbClr val="D5BD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vztahové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0"/>
          <p:cNvSpPr txBox="1"/>
          <p:nvPr>
            <p:ph idx="1" type="body"/>
          </p:nvPr>
        </p:nvSpPr>
        <p:spPr>
          <a:xfrm>
            <a:off x="494950" y="1034625"/>
            <a:ext cx="76377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56 % si myslí, že kdyby služba byla </a:t>
            </a:r>
            <a:r>
              <a:rPr b="1" lang="cs" sz="1800">
                <a:solidFill>
                  <a:srgbClr val="6A498F"/>
                </a:solidFill>
              </a:rPr>
              <a:t>poskytována ve škole</a:t>
            </a:r>
            <a:r>
              <a:rPr lang="cs" sz="1800"/>
              <a:t>, více lidí by ji využilo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800"/>
              <a:t>46 % říká, že lidé chtějí své potíže komunikovat</a:t>
            </a:r>
            <a:r>
              <a:rPr lang="cs" sz="2300">
                <a:solidFill>
                  <a:srgbClr val="351C75"/>
                </a:solidFill>
              </a:rPr>
              <a:t> </a:t>
            </a:r>
            <a:r>
              <a:rPr b="1" lang="cs" sz="1800">
                <a:solidFill>
                  <a:srgbClr val="6A498F"/>
                </a:solidFill>
              </a:rPr>
              <a:t>online</a:t>
            </a:r>
            <a:endParaRPr b="1" sz="1800">
              <a:solidFill>
                <a:srgbClr val="6A498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32 % si myslí, že odborná </a:t>
            </a:r>
            <a:r>
              <a:rPr b="1" lang="cs" sz="1800">
                <a:solidFill>
                  <a:srgbClr val="6A498F"/>
                </a:solidFill>
              </a:rPr>
              <a:t>pomoc je zdarma</a:t>
            </a:r>
            <a:endParaRPr b="1" sz="1800">
              <a:solidFill>
                <a:srgbClr val="6A498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/>
              <a:t>38 % si myslí, že </a:t>
            </a:r>
            <a:r>
              <a:rPr b="1" lang="cs" sz="1800">
                <a:solidFill>
                  <a:srgbClr val="6A498F"/>
                </a:solidFill>
              </a:rPr>
              <a:t>potřebují souhlas rodiče</a:t>
            </a:r>
            <a:endParaRPr b="1" sz="1800">
              <a:solidFill>
                <a:srgbClr val="6A498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422" name="Google Shape;422;p70"/>
          <p:cNvSpPr txBox="1"/>
          <p:nvPr>
            <p:ph type="title"/>
          </p:nvPr>
        </p:nvSpPr>
        <p:spPr>
          <a:xfrm>
            <a:off x="494950" y="238725"/>
            <a:ext cx="70302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Větší dostupnost a rychlejší reakci systému</a:t>
            </a:r>
            <a:endParaRPr sz="2800"/>
          </a:p>
        </p:txBody>
      </p:sp>
      <p:sp>
        <p:nvSpPr>
          <p:cNvPr id="423" name="Google Shape;423;p70"/>
          <p:cNvSpPr/>
          <p:nvPr/>
        </p:nvSpPr>
        <p:spPr>
          <a:xfrm rot="1004107">
            <a:off x="6769849" y="178116"/>
            <a:ext cx="1835751" cy="1023131"/>
          </a:xfrm>
          <a:prstGeom prst="ellipse">
            <a:avLst/>
          </a:prstGeom>
          <a:solidFill>
            <a:srgbClr val="D5BDDE"/>
          </a:solidFill>
          <a:ln cap="flat" cmpd="sng" w="9525">
            <a:solidFill>
              <a:srgbClr val="D5BD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latin typeface="Montserrat"/>
                <a:ea typeface="Montserrat"/>
                <a:cs typeface="Montserrat"/>
                <a:sym typeface="Montserrat"/>
              </a:rPr>
              <a:t>systémové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1"/>
          <p:cNvSpPr txBox="1"/>
          <p:nvPr/>
        </p:nvSpPr>
        <p:spPr>
          <a:xfrm>
            <a:off x="471725" y="1274388"/>
            <a:ext cx="4780500" cy="25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cs" sz="6800" u="none" cap="none" strike="noStrike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S čím to ještě souvisí?</a:t>
            </a:r>
            <a:endParaRPr b="1" i="0" sz="68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430" name="Google Shape;430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4625" y="1001488"/>
            <a:ext cx="3140525" cy="31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72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72 %</a:t>
            </a:r>
            <a:endParaRPr/>
          </a:p>
        </p:txBody>
      </p:sp>
      <p:sp>
        <p:nvSpPr>
          <p:cNvPr id="436" name="Google Shape;436;p72"/>
          <p:cNvSpPr txBox="1"/>
          <p:nvPr>
            <p:ph idx="1" type="body"/>
          </p:nvPr>
        </p:nvSpPr>
        <p:spPr>
          <a:xfrm>
            <a:off x="278025" y="3257375"/>
            <a:ext cx="86424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>
                <a:solidFill>
                  <a:srgbClr val="351C75"/>
                </a:solidFill>
              </a:rPr>
              <a:t>V obcích nad 20 tisíc obyvatel</a:t>
            </a:r>
            <a:r>
              <a:rPr lang="cs" sz="1600"/>
              <a:t> se</a:t>
            </a:r>
            <a:r>
              <a:rPr lang="cs" sz="1600"/>
              <a:t> mladí </a:t>
            </a:r>
            <a:r>
              <a:rPr b="1" lang="cs" sz="1600">
                <a:solidFill>
                  <a:srgbClr val="351C75"/>
                </a:solidFill>
              </a:rPr>
              <a:t>více</a:t>
            </a:r>
            <a:r>
              <a:rPr lang="cs" sz="1600"/>
              <a:t> </a:t>
            </a:r>
            <a:r>
              <a:rPr b="1" lang="cs" sz="1600">
                <a:solidFill>
                  <a:srgbClr val="351C75"/>
                </a:solidFill>
              </a:rPr>
              <a:t>zajímají </a:t>
            </a:r>
            <a:r>
              <a:rPr lang="cs" sz="1600"/>
              <a:t>o</a:t>
            </a:r>
            <a:r>
              <a:rPr b="1" lang="cs" sz="1600">
                <a:solidFill>
                  <a:srgbClr val="351C75"/>
                </a:solidFill>
              </a:rPr>
              <a:t> </a:t>
            </a:r>
            <a:r>
              <a:rPr lang="cs" sz="1600"/>
              <a:t>duševní zdraví (vs. 60 %)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cs" sz="1600"/>
              <a:t>Myslí si ve větší míře, že </a:t>
            </a:r>
            <a:r>
              <a:rPr b="1" lang="cs" sz="1600">
                <a:solidFill>
                  <a:srgbClr val="351C75"/>
                </a:solidFill>
              </a:rPr>
              <a:t>odborná pomoc nebo léky </a:t>
            </a:r>
            <a:r>
              <a:rPr lang="cs" sz="1600"/>
              <a:t>mohou pomoci.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Clr>
                <a:srgbClr val="A5A5A5"/>
              </a:buClr>
              <a:buSzPts val="1400"/>
              <a:buFont typeface="Arial"/>
              <a:buNone/>
            </a:pPr>
            <a:r>
              <a:rPr lang="cs" sz="1600"/>
              <a:t>Častěji by se obrátili na někoho </a:t>
            </a:r>
            <a:r>
              <a:rPr b="1" lang="cs" sz="1600">
                <a:solidFill>
                  <a:srgbClr val="351C75"/>
                </a:solidFill>
              </a:rPr>
              <a:t>ze školního poradenského pracoviště</a:t>
            </a:r>
            <a:r>
              <a:rPr lang="cs" sz="1600"/>
              <a:t> nebo na dětského psychologa.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437" name="Google Shape;437;p72"/>
          <p:cNvSpPr txBox="1"/>
          <p:nvPr/>
        </p:nvSpPr>
        <p:spPr>
          <a:xfrm rot="1175856">
            <a:off x="6970642" y="508908"/>
            <a:ext cx="1912275" cy="554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6C488E"/>
                </a:solidFill>
                <a:latin typeface="Baloo 2"/>
                <a:ea typeface="Baloo 2"/>
                <a:cs typeface="Baloo 2"/>
                <a:sym typeface="Baloo 2"/>
              </a:rPr>
              <a:t>vztah lokalit</a:t>
            </a:r>
            <a:endParaRPr b="1" sz="2400">
              <a:solidFill>
                <a:srgbClr val="6C488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73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26</a:t>
            </a:r>
            <a:r>
              <a:rPr lang="cs"/>
              <a:t> %</a:t>
            </a:r>
            <a:endParaRPr/>
          </a:p>
        </p:txBody>
      </p:sp>
      <p:sp>
        <p:nvSpPr>
          <p:cNvPr id="443" name="Google Shape;443;p73"/>
          <p:cNvSpPr txBox="1"/>
          <p:nvPr>
            <p:ph idx="1" type="body"/>
          </p:nvPr>
        </p:nvSpPr>
        <p:spPr>
          <a:xfrm>
            <a:off x="311700" y="3257375"/>
            <a:ext cx="8520600" cy="15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Děti s horším vztahem k rodičům by se </a:t>
            </a:r>
            <a:r>
              <a:rPr b="1" lang="cs" sz="1600">
                <a:solidFill>
                  <a:srgbClr val="351C75"/>
                </a:solidFill>
              </a:rPr>
              <a:t>obrátili na rodiče</a:t>
            </a:r>
            <a:r>
              <a:rPr lang="cs" sz="1600"/>
              <a:t> pouze ve 26 %. 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Daleko častěji by </a:t>
            </a:r>
            <a:r>
              <a:rPr lang="cs" sz="1600"/>
              <a:t>volaly na linku, řešily obtíže online nebo se obrátily na někoho</a:t>
            </a:r>
            <a:r>
              <a:rPr b="1" lang="cs" sz="1600">
                <a:solidFill>
                  <a:srgbClr val="351C75"/>
                </a:solidFill>
              </a:rPr>
              <a:t> mimo rodinu.</a:t>
            </a:r>
            <a:endParaRPr b="1" sz="1600">
              <a:solidFill>
                <a:srgbClr val="351C75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350"/>
              </a:spcBef>
              <a:spcAft>
                <a:spcPts val="0"/>
              </a:spcAft>
              <a:buNone/>
            </a:pPr>
            <a:r>
              <a:rPr lang="cs" sz="1600"/>
              <a:t>O</a:t>
            </a:r>
            <a:r>
              <a:rPr lang="cs" sz="1600"/>
              <a:t> duševním zdraví se </a:t>
            </a:r>
            <a:r>
              <a:rPr b="1" lang="cs" sz="1600">
                <a:solidFill>
                  <a:srgbClr val="351C75"/>
                </a:solidFill>
              </a:rPr>
              <a:t>mluví pohrdavěji</a:t>
            </a:r>
            <a:r>
              <a:rPr lang="cs" sz="1600"/>
              <a:t> a panuje vědomí, že lidé s obtížemi jsou </a:t>
            </a:r>
            <a:r>
              <a:rPr b="1" lang="cs" sz="1600">
                <a:solidFill>
                  <a:srgbClr val="351C75"/>
                </a:solidFill>
              </a:rPr>
              <a:t>terčem posměchu</a:t>
            </a:r>
            <a:r>
              <a:rPr lang="cs" sz="1600"/>
              <a:t>. 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444" name="Google Shape;444;p73"/>
          <p:cNvSpPr txBox="1"/>
          <p:nvPr/>
        </p:nvSpPr>
        <p:spPr>
          <a:xfrm rot="1175902">
            <a:off x="6735980" y="601950"/>
            <a:ext cx="2752033" cy="554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6C488E"/>
                </a:solidFill>
                <a:latin typeface="Baloo 2"/>
                <a:ea typeface="Baloo 2"/>
                <a:cs typeface="Baloo 2"/>
                <a:sym typeface="Baloo 2"/>
              </a:rPr>
              <a:t>vztah k rodičům</a:t>
            </a:r>
            <a:endParaRPr b="1" sz="2400">
              <a:solidFill>
                <a:srgbClr val="6C488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4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75 %</a:t>
            </a:r>
            <a:endParaRPr/>
          </a:p>
        </p:txBody>
      </p:sp>
      <p:sp>
        <p:nvSpPr>
          <p:cNvPr id="450" name="Google Shape;450;p74"/>
          <p:cNvSpPr txBox="1"/>
          <p:nvPr>
            <p:ph idx="1" type="body"/>
          </p:nvPr>
        </p:nvSpPr>
        <p:spPr>
          <a:xfrm>
            <a:off x="311700" y="3266950"/>
            <a:ext cx="8520600" cy="15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Více dětí s výskytem obtíží se </a:t>
            </a:r>
            <a:r>
              <a:rPr b="1" lang="cs" sz="1600">
                <a:solidFill>
                  <a:srgbClr val="351C75"/>
                </a:solidFill>
              </a:rPr>
              <a:t>bojí vyhledat pomoc nebo stydí</a:t>
            </a:r>
            <a:r>
              <a:rPr lang="cs" sz="1600"/>
              <a:t> (vs. 52 %)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Mají</a:t>
            </a:r>
            <a:r>
              <a:rPr lang="cs" sz="1600"/>
              <a:t> o téma </a:t>
            </a:r>
            <a:r>
              <a:rPr b="1" lang="cs" sz="1600">
                <a:solidFill>
                  <a:srgbClr val="351C75"/>
                </a:solidFill>
              </a:rPr>
              <a:t>velký zájem</a:t>
            </a:r>
            <a:r>
              <a:rPr lang="cs" sz="1600"/>
              <a:t>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Hledají více</a:t>
            </a:r>
            <a:r>
              <a:rPr b="1" lang="cs" sz="1600">
                <a:solidFill>
                  <a:srgbClr val="351C75"/>
                </a:solidFill>
              </a:rPr>
              <a:t> způsoby</a:t>
            </a:r>
            <a:r>
              <a:rPr lang="cs" sz="1600"/>
              <a:t>,</a:t>
            </a:r>
            <a:r>
              <a:rPr b="1" lang="cs" sz="1600">
                <a:solidFill>
                  <a:srgbClr val="351C75"/>
                </a:solidFill>
              </a:rPr>
              <a:t> </a:t>
            </a:r>
            <a:r>
              <a:rPr lang="cs" sz="1600"/>
              <a:t>jak o obtížích mluvit.</a:t>
            </a:r>
            <a:endParaRPr sz="16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600"/>
              <a:t>Vykazují </a:t>
            </a:r>
            <a:r>
              <a:rPr b="1" lang="cs" sz="1600">
                <a:solidFill>
                  <a:srgbClr val="351C75"/>
                </a:solidFill>
              </a:rPr>
              <a:t>menší známky stigmatu</a:t>
            </a:r>
            <a:r>
              <a:rPr lang="cs" sz="1600"/>
              <a:t>.</a:t>
            </a:r>
            <a:endParaRPr>
              <a:highlight>
                <a:schemeClr val="lt1"/>
              </a:highlight>
            </a:endParaRPr>
          </a:p>
        </p:txBody>
      </p:sp>
      <p:sp>
        <p:nvSpPr>
          <p:cNvPr id="451" name="Google Shape;451;p74"/>
          <p:cNvSpPr txBox="1"/>
          <p:nvPr/>
        </p:nvSpPr>
        <p:spPr>
          <a:xfrm rot="1175902">
            <a:off x="6735980" y="601950"/>
            <a:ext cx="2752033" cy="55404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6C488E"/>
                </a:solidFill>
                <a:latin typeface="Baloo 2"/>
                <a:ea typeface="Baloo 2"/>
                <a:cs typeface="Baloo 2"/>
                <a:sym typeface="Baloo 2"/>
              </a:rPr>
              <a:t>výskyt obtíží</a:t>
            </a:r>
            <a:endParaRPr b="1" sz="2400">
              <a:solidFill>
                <a:srgbClr val="6C488E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75"/>
          <p:cNvSpPr txBox="1"/>
          <p:nvPr/>
        </p:nvSpPr>
        <p:spPr>
          <a:xfrm>
            <a:off x="433475" y="2022443"/>
            <a:ext cx="4780500" cy="10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i="0" lang="cs" sz="6800" u="none" cap="none" strike="noStrike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Závěrem</a:t>
            </a:r>
            <a:endParaRPr b="1" i="0" sz="60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  <p:pic>
        <p:nvPicPr>
          <p:cNvPr id="458" name="Google Shape;458;p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94625" y="1001488"/>
            <a:ext cx="3140525" cy="314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76"/>
          <p:cNvSpPr txBox="1"/>
          <p:nvPr>
            <p:ph idx="1" type="body"/>
          </p:nvPr>
        </p:nvSpPr>
        <p:spPr>
          <a:xfrm>
            <a:off x="494950" y="958125"/>
            <a:ext cx="77433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57200" rtl="0" algn="l"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cs" sz="2700"/>
              <a:t>malá znalost varovných signálů</a:t>
            </a:r>
            <a:endParaRPr sz="2700"/>
          </a:p>
          <a:p>
            <a:pPr indent="-400050" lvl="0" marL="457200" rtl="0" algn="l"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cs" sz="2700"/>
              <a:t>stigma a bagatelizace</a:t>
            </a:r>
            <a:endParaRPr sz="2700"/>
          </a:p>
          <a:p>
            <a:pPr indent="-400050" lvl="0" marL="457200" rtl="0" algn="l"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cs" sz="2700"/>
              <a:t>strach a obavy</a:t>
            </a:r>
            <a:endParaRPr sz="2700"/>
          </a:p>
          <a:p>
            <a:pPr indent="-400050" lvl="0" marL="457200" rtl="0" algn="l"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cs" sz="2700"/>
              <a:t>nedůvěra v systém péče či jeho neznalost</a:t>
            </a:r>
            <a:endParaRPr sz="2700"/>
          </a:p>
          <a:p>
            <a:pPr indent="-400050" lvl="0" marL="457200" rtl="0" algn="l">
              <a:spcBef>
                <a:spcPts val="1200"/>
              </a:spcBef>
              <a:spcAft>
                <a:spcPts val="0"/>
              </a:spcAft>
              <a:buSzPts val="2700"/>
              <a:buChar char="●"/>
            </a:pPr>
            <a:r>
              <a:rPr lang="cs" sz="2700"/>
              <a:t>málo </a:t>
            </a:r>
            <a:r>
              <a:rPr lang="cs" sz="2700"/>
              <a:t>respektu</a:t>
            </a:r>
            <a:endParaRPr sz="2700"/>
          </a:p>
          <a:p>
            <a:pPr indent="-400050" lvl="0" marL="457200" rtl="0" algn="l">
              <a:spcBef>
                <a:spcPts val="1200"/>
              </a:spcBef>
              <a:spcAft>
                <a:spcPts val="1200"/>
              </a:spcAft>
              <a:buSzPts val="2700"/>
              <a:buChar char="●"/>
            </a:pPr>
            <a:r>
              <a:rPr lang="cs" sz="2700"/>
              <a:t>malá podpora sítě blízkých</a:t>
            </a:r>
            <a:endParaRPr sz="3000"/>
          </a:p>
        </p:txBody>
      </p:sp>
      <p:sp>
        <p:nvSpPr>
          <p:cNvPr id="464" name="Google Shape;464;p76"/>
          <p:cNvSpPr txBox="1"/>
          <p:nvPr>
            <p:ph type="title"/>
          </p:nvPr>
        </p:nvSpPr>
        <p:spPr>
          <a:xfrm>
            <a:off x="494950" y="329975"/>
            <a:ext cx="83373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/>
              <a:t>Co jsou překážky ve vyhledání pomoci?</a:t>
            </a:r>
            <a:endParaRPr sz="2800"/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77"/>
          <p:cNvSpPr txBox="1"/>
          <p:nvPr>
            <p:ph idx="1" type="body"/>
          </p:nvPr>
        </p:nvSpPr>
        <p:spPr>
          <a:xfrm>
            <a:off x="494950" y="958125"/>
            <a:ext cx="76377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6C488E"/>
                </a:solidFill>
              </a:rPr>
              <a:t>Svěřit se blízkým:</a:t>
            </a:r>
            <a:endParaRPr b="1" sz="2000">
              <a:solidFill>
                <a:srgbClr val="6C488E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kamarádům*kám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rodičům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lidem, kterým důvěřují</a:t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6C488E"/>
                </a:solidFill>
              </a:rPr>
              <a:t>Aby odborník*ice byli blízko:</a:t>
            </a:r>
            <a:endParaRPr b="1" sz="2000">
              <a:solidFill>
                <a:srgbClr val="6C488E"/>
              </a:solidFill>
            </a:endParaRPr>
          </a:p>
          <a:p>
            <a: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respektem a nehodnocením</a:t>
            </a:r>
            <a:endParaRPr sz="1800"/>
          </a:p>
          <a:p>
            <a: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věkem, pohlavím či znalostí</a:t>
            </a:r>
            <a:endParaRPr sz="1800"/>
          </a:p>
          <a:p>
            <a: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důvěrou a transparentností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6C488E"/>
                </a:solidFill>
              </a:rPr>
              <a:t>Aby služba byla blízko:</a:t>
            </a:r>
            <a:endParaRPr b="1" sz="2000">
              <a:solidFill>
                <a:srgbClr val="6C488E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lokálně/v regionu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ve škole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informací/dostupností</a:t>
            </a:r>
            <a:endParaRPr sz="3100"/>
          </a:p>
        </p:txBody>
      </p:sp>
      <p:sp>
        <p:nvSpPr>
          <p:cNvPr id="470" name="Google Shape;470;p77"/>
          <p:cNvSpPr txBox="1"/>
          <p:nvPr>
            <p:ph type="title"/>
          </p:nvPr>
        </p:nvSpPr>
        <p:spPr>
          <a:xfrm>
            <a:off x="494950" y="329975"/>
            <a:ext cx="83373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6C488E"/>
                </a:solidFill>
              </a:rPr>
              <a:t>Proč mluvíme o blízkosti? … Chtějí:</a:t>
            </a:r>
            <a:endParaRPr sz="2800">
              <a:solidFill>
                <a:srgbClr val="6C488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8"/>
          <p:cNvSpPr txBox="1"/>
          <p:nvPr>
            <p:ph type="title"/>
          </p:nvPr>
        </p:nvSpPr>
        <p:spPr>
          <a:xfrm>
            <a:off x="311700" y="2239250"/>
            <a:ext cx="8520600" cy="25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latin typeface="Baloo 2"/>
                <a:ea typeface="Baloo 2"/>
                <a:cs typeface="Baloo 2"/>
                <a:sym typeface="Baloo 2"/>
              </a:rPr>
              <a:t>Roman Petrenko</a:t>
            </a:r>
            <a:r>
              <a:rPr lang="cs" sz="2000">
                <a:latin typeface="Baloo 2 SemiBold"/>
                <a:ea typeface="Baloo 2 SemiBold"/>
                <a:cs typeface="Baloo 2 SemiBold"/>
                <a:sym typeface="Baloo 2 SemiBold"/>
              </a:rPr>
              <a:t> </a:t>
            </a:r>
            <a:r>
              <a:rPr lang="cs" sz="2000">
                <a:latin typeface="Baloo 2 Medium"/>
                <a:ea typeface="Baloo 2 Medium"/>
                <a:cs typeface="Baloo 2 Medium"/>
                <a:sym typeface="Baloo 2 Medium"/>
              </a:rPr>
              <a:t>- výzkumník v oblasti rizikového chování a duševního zdraví žáků*yň, Centrum sociálních služeb Praha a NPI</a:t>
            </a:r>
            <a:endParaRPr sz="2000">
              <a:latin typeface="Baloo 2 Medium"/>
              <a:ea typeface="Baloo 2 Medium"/>
              <a:cs typeface="Baloo 2 Medium"/>
              <a:sym typeface="Baloo 2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t/>
            </a:r>
            <a:endParaRPr b="1" sz="20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55000"/>
              <a:buFont typeface="Arial"/>
              <a:buNone/>
            </a:pPr>
            <a:r>
              <a:rPr b="1" lang="cs" sz="2000">
                <a:latin typeface="Baloo 2"/>
                <a:ea typeface="Baloo 2"/>
                <a:cs typeface="Baloo 2"/>
                <a:sym typeface="Baloo 2"/>
              </a:rPr>
              <a:t>Michal Považan</a:t>
            </a:r>
            <a:r>
              <a:rPr lang="cs" sz="2000">
                <a:latin typeface="Baloo 2 Medium"/>
                <a:ea typeface="Baloo 2 Medium"/>
                <a:cs typeface="Baloo 2 Medium"/>
                <a:sym typeface="Baloo 2 Medium"/>
              </a:rPr>
              <a:t> - primář dětského oddělení psychiatrické nemocnice Bohnice</a:t>
            </a:r>
            <a:endParaRPr sz="2000">
              <a:latin typeface="Baloo 2 Medium"/>
              <a:ea typeface="Baloo 2 Medium"/>
              <a:cs typeface="Baloo 2 Medium"/>
              <a:sym typeface="Baloo 2 Medium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latin typeface="Baloo 2"/>
                <a:ea typeface="Baloo 2"/>
                <a:cs typeface="Baloo 2"/>
                <a:sym typeface="Baloo 2"/>
              </a:rPr>
              <a:t>Klára Šimáčková Laurenčíková </a:t>
            </a:r>
            <a:r>
              <a:rPr lang="cs" sz="2000">
                <a:latin typeface="Baloo 2 Medium"/>
                <a:ea typeface="Baloo 2 Medium"/>
                <a:cs typeface="Baloo 2 Medium"/>
                <a:sym typeface="Baloo 2 Medium"/>
              </a:rPr>
              <a:t>- zmocněnkyně vlády pro lidská práva</a:t>
            </a:r>
            <a:endParaRPr sz="2000">
              <a:latin typeface="Baloo 2 Medium"/>
              <a:ea typeface="Baloo 2 Medium"/>
              <a:cs typeface="Baloo 2 Medium"/>
              <a:sym typeface="Baloo 2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5000"/>
              <a:buNone/>
            </a:pPr>
            <a:r>
              <a:t/>
            </a:r>
            <a:endParaRPr b="1" sz="2000">
              <a:latin typeface="Baloo 2"/>
              <a:ea typeface="Baloo 2"/>
              <a:cs typeface="Baloo 2"/>
              <a:sym typeface="Baloo 2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5000"/>
              <a:buNone/>
            </a:pPr>
            <a:r>
              <a:rPr b="1" lang="cs" sz="2000">
                <a:latin typeface="Baloo 2"/>
                <a:ea typeface="Baloo 2"/>
                <a:cs typeface="Baloo 2"/>
                <a:sym typeface="Baloo 2"/>
              </a:rPr>
              <a:t>Radka Votavová</a:t>
            </a:r>
            <a:r>
              <a:rPr lang="cs" sz="2000">
                <a:latin typeface="Baloo 2 SemiBold"/>
                <a:ea typeface="Baloo 2 SemiBold"/>
                <a:cs typeface="Baloo 2 SemiBold"/>
                <a:sym typeface="Baloo 2 SemiBold"/>
              </a:rPr>
              <a:t> </a:t>
            </a:r>
            <a:r>
              <a:rPr lang="cs" sz="2000">
                <a:latin typeface="Baloo 2 Medium"/>
                <a:ea typeface="Baloo 2 Medium"/>
                <a:cs typeface="Baloo 2 Medium"/>
                <a:sym typeface="Baloo 2 Medium"/>
              </a:rPr>
              <a:t>- vedoucí odborných služeb DostudujFit a Blázníš, no a? Fokus Praha</a:t>
            </a:r>
            <a:endParaRPr sz="2000">
              <a:latin typeface="Baloo 2 Medium"/>
              <a:ea typeface="Baloo 2 Medium"/>
              <a:cs typeface="Baloo 2 Medium"/>
              <a:sym typeface="Baloo 2 Medium"/>
            </a:endParaRPr>
          </a:p>
        </p:txBody>
      </p:sp>
      <p:sp>
        <p:nvSpPr>
          <p:cNvPr id="477" name="Google Shape;477;p78"/>
          <p:cNvSpPr txBox="1"/>
          <p:nvPr/>
        </p:nvSpPr>
        <p:spPr>
          <a:xfrm>
            <a:off x="1818600" y="853000"/>
            <a:ext cx="5506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>
                <a:solidFill>
                  <a:srgbClr val="6C488E"/>
                </a:solidFill>
                <a:latin typeface="Baloo 2 SemiBold"/>
                <a:ea typeface="Baloo 2 SemiBold"/>
                <a:cs typeface="Baloo 2 SemiBold"/>
                <a:sym typeface="Baloo 2 SemiBold"/>
              </a:rPr>
              <a:t>Panelová diskuse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3"/>
          <p:cNvSpPr txBox="1"/>
          <p:nvPr/>
        </p:nvSpPr>
        <p:spPr>
          <a:xfrm>
            <a:off x="385600" y="850750"/>
            <a:ext cx="5866800" cy="26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cs" sz="6500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Kdo jsme </a:t>
            </a:r>
            <a:endParaRPr b="1" sz="6500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cs" sz="6500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a jaký příběh nás dovedl </a:t>
            </a:r>
            <a:endParaRPr b="1" sz="6500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rPr b="1" lang="cs" sz="6500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až sem?</a:t>
            </a:r>
            <a:endParaRPr b="1" i="0" sz="65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6A498F"/>
              </a:solidFill>
              <a:latin typeface="Baloo 2"/>
              <a:ea typeface="Baloo 2"/>
              <a:cs typeface="Baloo 2"/>
              <a:sym typeface="Baloo 2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2" name="Google Shape;482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5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79"/>
          <p:cNvSpPr/>
          <p:nvPr/>
        </p:nvSpPr>
        <p:spPr>
          <a:xfrm>
            <a:off x="356175" y="182475"/>
            <a:ext cx="5471100" cy="777000"/>
          </a:xfrm>
          <a:prstGeom prst="roundRect">
            <a:avLst>
              <a:gd fmla="val 16667" name="adj"/>
            </a:avLst>
          </a:prstGeom>
          <a:solidFill>
            <a:srgbClr val="D5BDDE"/>
          </a:solidFill>
          <a:ln cap="flat" cmpd="sng" w="9525">
            <a:solidFill>
              <a:srgbClr val="D5BD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cs" sz="3600" u="none" cap="none" strike="noStrike">
                <a:solidFill>
                  <a:srgbClr val="6A498F"/>
                </a:solidFill>
                <a:latin typeface="Baloo 2"/>
                <a:ea typeface="Baloo 2"/>
                <a:cs typeface="Baloo 2"/>
                <a:sym typeface="Baloo 2"/>
              </a:rPr>
              <a:t>Bariéry v přístupu k péči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79"/>
          <p:cNvSpPr/>
          <p:nvPr/>
        </p:nvSpPr>
        <p:spPr>
          <a:xfrm>
            <a:off x="291925" y="1410300"/>
            <a:ext cx="2113500" cy="2559300"/>
          </a:xfrm>
          <a:prstGeom prst="roundRect">
            <a:avLst>
              <a:gd fmla="val 16667" name="adj"/>
            </a:avLst>
          </a:prstGeom>
          <a:solidFill>
            <a:srgbClr val="6A498F"/>
          </a:solidFill>
          <a:ln cap="flat" cmpd="sng" w="9525">
            <a:solidFill>
              <a:srgbClr val="6A49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Individuální</a:t>
            </a:r>
            <a:endParaRPr b="1" sz="20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sz="12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málo i</a:t>
            </a:r>
            <a:r>
              <a:rPr b="0" i="0" lang="c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nformac</a:t>
            </a: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í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ne</a:t>
            </a:r>
            <a:r>
              <a:rPr b="0" i="0" lang="cs" sz="1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znalost systému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varovné signály</a:t>
            </a:r>
            <a:endParaRPr b="0" i="0" sz="1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5" name="Google Shape;485;p79"/>
          <p:cNvSpPr/>
          <p:nvPr/>
        </p:nvSpPr>
        <p:spPr>
          <a:xfrm>
            <a:off x="2560263" y="1386950"/>
            <a:ext cx="1968600" cy="2582700"/>
          </a:xfrm>
          <a:prstGeom prst="roundRect">
            <a:avLst>
              <a:gd fmla="val 16667" name="adj"/>
            </a:avLst>
          </a:prstGeom>
          <a:solidFill>
            <a:srgbClr val="F39970"/>
          </a:solidFill>
          <a:ln cap="flat" cmpd="sng" w="9525">
            <a:solidFill>
              <a:srgbClr val="F399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s" sz="2000" u="none" cap="none" strike="noStrike">
                <a:solidFill>
                  <a:srgbClr val="6A498F"/>
                </a:solidFill>
                <a:latin typeface="Montserrat"/>
                <a:ea typeface="Montserrat"/>
                <a:cs typeface="Montserrat"/>
                <a:sym typeface="Montserrat"/>
              </a:rPr>
              <a:t>Sociální</a:t>
            </a:r>
            <a:endParaRPr b="1" i="0" sz="200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sz="130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stigma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bagatelizace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vyhledání pomoci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6" name="Google Shape;486;p79"/>
          <p:cNvSpPr/>
          <p:nvPr/>
        </p:nvSpPr>
        <p:spPr>
          <a:xfrm>
            <a:off x="6792025" y="1386950"/>
            <a:ext cx="2113500" cy="2582700"/>
          </a:xfrm>
          <a:prstGeom prst="roundRect">
            <a:avLst>
              <a:gd fmla="val 16667" name="adj"/>
            </a:avLst>
          </a:prstGeom>
          <a:solidFill>
            <a:srgbClr val="F39970"/>
          </a:solidFill>
          <a:ln cap="flat" cmpd="sng" w="9525">
            <a:solidFill>
              <a:srgbClr val="F3997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cs" sz="2000" u="none" cap="none" strike="noStrike">
                <a:solidFill>
                  <a:srgbClr val="6A498F"/>
                </a:solidFill>
                <a:latin typeface="Montserrat"/>
                <a:ea typeface="Montserrat"/>
                <a:cs typeface="Montserrat"/>
                <a:sym typeface="Montserrat"/>
              </a:rPr>
              <a:t>Systémové a strukturální</a:t>
            </a:r>
            <a:endParaRPr b="1" i="0" sz="200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186225" lvl="0" marL="180975" rtl="0" algn="l"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dostupnost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náklady</a:t>
            </a:r>
            <a:endParaRPr b="1" i="0" sz="1500" u="none" cap="none" strike="noStrike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488E"/>
              </a:buClr>
              <a:buSzPts val="1500"/>
              <a:buFont typeface="Montserrat"/>
              <a:buChar char="●"/>
            </a:pPr>
            <a:r>
              <a:rPr b="1" lang="cs" sz="1500">
                <a:solidFill>
                  <a:srgbClr val="6C488E"/>
                </a:solidFill>
                <a:latin typeface="Montserrat"/>
                <a:ea typeface="Montserrat"/>
                <a:cs typeface="Montserrat"/>
                <a:sym typeface="Montserrat"/>
              </a:rPr>
              <a:t>domluva</a:t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C488E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87" name="Google Shape;487;p79"/>
          <p:cNvSpPr/>
          <p:nvPr/>
        </p:nvSpPr>
        <p:spPr>
          <a:xfrm>
            <a:off x="4683700" y="1386950"/>
            <a:ext cx="1968600" cy="2582700"/>
          </a:xfrm>
          <a:prstGeom prst="roundRect">
            <a:avLst>
              <a:gd fmla="val 16667" name="adj"/>
            </a:avLst>
          </a:prstGeom>
          <a:solidFill>
            <a:srgbClr val="6A498F"/>
          </a:solidFill>
          <a:ln cap="flat" cmpd="sng" w="9525">
            <a:solidFill>
              <a:srgbClr val="6A498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cs" sz="2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i="0" lang="cs" sz="2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ztahové</a:t>
            </a:r>
            <a:endParaRPr b="1" i="0" sz="20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důvěra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očekávání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18099" lvl="0" marL="179999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Montserrat"/>
              <a:buChar char="●"/>
            </a:pPr>
            <a:r>
              <a:rPr lang="cs" sz="1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mlčenlivost</a:t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80"/>
          <p:cNvSpPr txBox="1"/>
          <p:nvPr>
            <p:ph idx="1" type="body"/>
          </p:nvPr>
        </p:nvSpPr>
        <p:spPr>
          <a:xfrm>
            <a:off x="494950" y="958125"/>
            <a:ext cx="7637700" cy="391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6C488E"/>
                </a:solidFill>
              </a:rPr>
              <a:t>Svěřit se blízkým:</a:t>
            </a:r>
            <a:endParaRPr b="1" sz="2000">
              <a:solidFill>
                <a:srgbClr val="6C488E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kamarádům*kám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rodičům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lidem, kterým důvěřují</a:t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6C488E"/>
                </a:solidFill>
              </a:rPr>
              <a:t>Aby odborník*ice byli blízko:</a:t>
            </a:r>
            <a:endParaRPr b="1" sz="2000">
              <a:solidFill>
                <a:srgbClr val="6C488E"/>
              </a:solidFill>
            </a:endParaRPr>
          </a:p>
          <a:p>
            <a: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respektem a nehodnocením</a:t>
            </a:r>
            <a:endParaRPr sz="1800"/>
          </a:p>
          <a:p>
            <a: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věkem, pohlavím či znalostí</a:t>
            </a:r>
            <a:endParaRPr sz="1800"/>
          </a:p>
          <a:p>
            <a:pPr indent="-3429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důvěrou a transparentností</a:t>
            </a:r>
            <a:endParaRPr sz="18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000">
                <a:solidFill>
                  <a:srgbClr val="6C488E"/>
                </a:solidFill>
              </a:rPr>
              <a:t>Aby služba byla blízko:</a:t>
            </a:r>
            <a:endParaRPr b="1" sz="2000">
              <a:solidFill>
                <a:srgbClr val="6C488E"/>
              </a:solidFill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lokálně/v regionu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ve škole</a:t>
            </a:r>
            <a:endParaRPr sz="1800"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</a:pPr>
            <a:r>
              <a:rPr lang="cs" sz="1800"/>
              <a:t>informací/dostupností</a:t>
            </a:r>
            <a:endParaRPr sz="3100"/>
          </a:p>
        </p:txBody>
      </p:sp>
      <p:sp>
        <p:nvSpPr>
          <p:cNvPr id="493" name="Google Shape;493;p80"/>
          <p:cNvSpPr txBox="1"/>
          <p:nvPr>
            <p:ph type="title"/>
          </p:nvPr>
        </p:nvSpPr>
        <p:spPr>
          <a:xfrm>
            <a:off x="494950" y="329975"/>
            <a:ext cx="8337300" cy="5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00">
                <a:solidFill>
                  <a:srgbClr val="6C488E"/>
                </a:solidFill>
              </a:rPr>
              <a:t>Blízkost</a:t>
            </a:r>
            <a:endParaRPr sz="2800">
              <a:solidFill>
                <a:srgbClr val="6C488E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B9BC6"/>
        </a:solidFill>
      </p:bgPr>
    </p:bg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81"/>
          <p:cNvPicPr preferRelativeResize="0"/>
          <p:nvPr/>
        </p:nvPicPr>
        <p:blipFill rotWithShape="1">
          <a:blip r:embed="rId3">
            <a:alphaModFix amt="15000"/>
          </a:blip>
          <a:srcRect b="0" l="20382" r="0" t="0"/>
          <a:stretch/>
        </p:blipFill>
        <p:spPr>
          <a:xfrm rot="5400000">
            <a:off x="1999462" y="-2000251"/>
            <a:ext cx="5145075" cy="914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8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3225" y="1127825"/>
            <a:ext cx="3634998" cy="1895403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81"/>
          <p:cNvSpPr txBox="1"/>
          <p:nvPr/>
        </p:nvSpPr>
        <p:spPr>
          <a:xfrm>
            <a:off x="1347300" y="4143725"/>
            <a:ext cx="3224700" cy="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cs" sz="1400" u="sng" cap="none" strike="noStrike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barbora.pse@nevypustdusi.cz</a:t>
            </a:r>
            <a:endParaRPr b="1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cs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richard.hospodsky@g82.cz</a:t>
            </a:r>
            <a:endParaRPr b="1">
              <a:solidFill>
                <a:srgbClr val="6A498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1" name="Google Shape;501;p8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0625" y="3894638"/>
            <a:ext cx="955974" cy="955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8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38700" y="835800"/>
            <a:ext cx="4805299" cy="3202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Pracujeme v terénu s dětmi, mladými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 dospělými</a:t>
            </a:r>
            <a:endParaRPr/>
          </a:p>
        </p:txBody>
      </p:sp>
      <p:pic>
        <p:nvPicPr>
          <p:cNvPr id="243" name="Google Shape;24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3426" y="1777460"/>
            <a:ext cx="1479000" cy="143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5"/>
          <p:cNvSpPr txBox="1"/>
          <p:nvPr>
            <p:ph type="title"/>
          </p:nvPr>
        </p:nvSpPr>
        <p:spPr>
          <a:xfrm>
            <a:off x="502350" y="249225"/>
            <a:ext cx="5471100" cy="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Jsme Nevypusť duši</a:t>
            </a:r>
            <a:endParaRPr/>
          </a:p>
        </p:txBody>
      </p:sp>
      <p:sp>
        <p:nvSpPr>
          <p:cNvPr id="249" name="Google Shape;249;p45"/>
          <p:cNvSpPr txBox="1"/>
          <p:nvPr>
            <p:ph idx="1" type="body"/>
          </p:nvPr>
        </p:nvSpPr>
        <p:spPr>
          <a:xfrm>
            <a:off x="436825" y="1410300"/>
            <a:ext cx="1968600" cy="2322900"/>
          </a:xfrm>
          <a:prstGeom prst="rect">
            <a:avLst/>
          </a:prstGeom>
        </p:spPr>
        <p:txBody>
          <a:bodyPr anchorCtr="0" anchor="ctr" bIns="91425" lIns="180000" spcFirstLastPara="1" rIns="18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cs" sz="1500"/>
              <a:t>Prevence</a:t>
            </a:r>
            <a:endParaRPr b="1"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/>
              <a:t>Ukazujeme, jak se</a:t>
            </a:r>
            <a:br>
              <a:rPr b="1" lang="cs" sz="1300"/>
            </a:br>
            <a:r>
              <a:rPr b="1" lang="cs" sz="1300"/>
              <a:t>o duševní zdraví starat – školám, firmám</a:t>
            </a:r>
            <a:endParaRPr b="1" sz="1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/>
              <a:t>i veřejnosti.</a:t>
            </a:r>
            <a:endParaRPr b="1" sz="1500"/>
          </a:p>
        </p:txBody>
      </p:sp>
      <p:sp>
        <p:nvSpPr>
          <p:cNvPr id="250" name="Google Shape;250;p45"/>
          <p:cNvSpPr txBox="1"/>
          <p:nvPr>
            <p:ph idx="2" type="body"/>
          </p:nvPr>
        </p:nvSpPr>
        <p:spPr>
          <a:xfrm>
            <a:off x="4673725" y="1386725"/>
            <a:ext cx="1968600" cy="2322900"/>
          </a:xfrm>
          <a:prstGeom prst="rect">
            <a:avLst/>
          </a:prstGeom>
        </p:spPr>
        <p:txBody>
          <a:bodyPr anchorCtr="0" anchor="ctr" bIns="91425" lIns="180000" spcFirstLastPara="1" rIns="18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cs" sz="1500"/>
              <a:t>Systémová změna</a:t>
            </a:r>
            <a:endParaRPr b="1" sz="15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b="1" sz="1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/>
              <a:t>Usilujeme</a:t>
            </a:r>
            <a:br>
              <a:rPr b="1" lang="cs" sz="1300"/>
            </a:br>
            <a:r>
              <a:rPr b="1" lang="cs" sz="1300"/>
              <a:t>o systémové</a:t>
            </a:r>
            <a:endParaRPr b="1" sz="13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/>
              <a:t>změny</a:t>
            </a:r>
            <a:br>
              <a:rPr b="1" lang="cs" sz="1300"/>
            </a:br>
            <a:r>
              <a:rPr b="1" lang="cs" sz="1300"/>
              <a:t>a pomáháme budoucím odborníkům.</a:t>
            </a:r>
            <a:endParaRPr b="1" sz="1300"/>
          </a:p>
        </p:txBody>
      </p:sp>
      <p:sp>
        <p:nvSpPr>
          <p:cNvPr id="251" name="Google Shape;251;p45"/>
          <p:cNvSpPr txBox="1"/>
          <p:nvPr>
            <p:ph idx="3" type="body"/>
          </p:nvPr>
        </p:nvSpPr>
        <p:spPr>
          <a:xfrm>
            <a:off x="2478125" y="1386825"/>
            <a:ext cx="2045700" cy="2322900"/>
          </a:xfrm>
          <a:prstGeom prst="rect">
            <a:avLst/>
          </a:prstGeom>
        </p:spPr>
        <p:txBody>
          <a:bodyPr anchorCtr="0" anchor="ctr" bIns="91425" lIns="180000" spcFirstLastPara="1" rIns="180000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cs" sz="1500">
                <a:solidFill>
                  <a:srgbClr val="6A498F"/>
                </a:solidFill>
              </a:rPr>
              <a:t>Osvěta</a:t>
            </a:r>
            <a:endParaRPr b="1" sz="1500">
              <a:solidFill>
                <a:srgbClr val="6A49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sz="1500">
              <a:solidFill>
                <a:srgbClr val="6A498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6A498F"/>
                </a:solidFill>
              </a:rPr>
              <a:t>Šíříme </a:t>
            </a:r>
            <a:r>
              <a:rPr b="1" lang="cs" sz="1300"/>
              <a:t>výzkumné </a:t>
            </a:r>
            <a:r>
              <a:rPr b="1" lang="cs" sz="1300">
                <a:solidFill>
                  <a:srgbClr val="6A498F"/>
                </a:solidFill>
              </a:rPr>
              <a:t>informace,</a:t>
            </a:r>
            <a:endParaRPr b="1" sz="1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6A498F"/>
                </a:solidFill>
              </a:rPr>
              <a:t>sdílíme příběhy</a:t>
            </a:r>
            <a:r>
              <a:rPr b="1" lang="cs" sz="1300"/>
              <a:t>, </a:t>
            </a:r>
            <a:r>
              <a:rPr b="1" lang="cs" sz="1300">
                <a:solidFill>
                  <a:srgbClr val="6A498F"/>
                </a:solidFill>
              </a:rPr>
              <a:t>destigmatizujem</a:t>
            </a:r>
            <a:r>
              <a:rPr b="1" lang="cs" sz="1300"/>
              <a:t>e</a:t>
            </a:r>
            <a:r>
              <a:rPr b="1" lang="cs" sz="1300">
                <a:solidFill>
                  <a:srgbClr val="6A498F"/>
                </a:solidFill>
              </a:rPr>
              <a:t>.</a:t>
            </a:r>
            <a:endParaRPr b="1" sz="1500">
              <a:solidFill>
                <a:srgbClr val="6A498F"/>
              </a:solidFill>
            </a:endParaRPr>
          </a:p>
        </p:txBody>
      </p:sp>
      <p:sp>
        <p:nvSpPr>
          <p:cNvPr id="252" name="Google Shape;252;p45"/>
          <p:cNvSpPr txBox="1"/>
          <p:nvPr>
            <p:ph idx="4" type="body"/>
          </p:nvPr>
        </p:nvSpPr>
        <p:spPr>
          <a:xfrm>
            <a:off x="6792000" y="1386676"/>
            <a:ext cx="2045700" cy="2322900"/>
          </a:xfrm>
          <a:prstGeom prst="rect">
            <a:avLst/>
          </a:prstGeom>
        </p:spPr>
        <p:txBody>
          <a:bodyPr anchorCtr="0" anchor="ctr" bIns="91425" lIns="180000" spcFirstLastPara="1" rIns="180000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b="1" lang="cs" sz="1500">
                <a:solidFill>
                  <a:srgbClr val="6A498F"/>
                </a:solidFill>
              </a:rPr>
              <a:t>Pomoc</a:t>
            </a:r>
            <a:endParaRPr b="1" sz="1500">
              <a:solidFill>
                <a:srgbClr val="6A498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t/>
            </a:r>
            <a:endParaRPr b="1" sz="1500">
              <a:solidFill>
                <a:srgbClr val="6A498F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300">
                <a:solidFill>
                  <a:srgbClr val="6A498F"/>
                </a:solidFill>
              </a:rPr>
              <a:t>Ukazujeme, kde hledat včas odbornou pomoc</a:t>
            </a:r>
            <a:br>
              <a:rPr b="1" lang="cs" sz="1300">
                <a:solidFill>
                  <a:srgbClr val="6A498F"/>
                </a:solidFill>
              </a:rPr>
            </a:br>
            <a:r>
              <a:rPr b="1" lang="cs" sz="1300">
                <a:solidFill>
                  <a:srgbClr val="6A498F"/>
                </a:solidFill>
              </a:rPr>
              <a:t>a jak dané služby fungují.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Potřeba vyhledávání péče vzrůstá</a:t>
            </a:r>
            <a:endParaRPr/>
          </a:p>
        </p:txBody>
      </p:sp>
      <p:pic>
        <p:nvPicPr>
          <p:cNvPr id="258" name="Google Shape;25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695" y="1438099"/>
            <a:ext cx="2177999" cy="21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7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270 000</a:t>
            </a:r>
            <a:endParaRPr/>
          </a:p>
        </p:txBody>
      </p:sp>
      <p:sp>
        <p:nvSpPr>
          <p:cNvPr id="264" name="Google Shape;264;p47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600"/>
              <a:t>má potřebu péče</a:t>
            </a:r>
            <a:endParaRPr b="1" sz="1600"/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600"/>
              <a:t>v roce 2021 byla ambulantní poskytnuta 58 641 osobám do věku 19 let, 2631 dětí bylo hospitalizováno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8"/>
          <p:cNvSpPr txBox="1"/>
          <p:nvPr>
            <p:ph type="title"/>
          </p:nvPr>
        </p:nvSpPr>
        <p:spPr>
          <a:xfrm>
            <a:off x="350600" y="1673700"/>
            <a:ext cx="8520600" cy="179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druhá</a:t>
            </a:r>
            <a:endParaRPr/>
          </a:p>
        </p:txBody>
      </p:sp>
      <p:sp>
        <p:nvSpPr>
          <p:cNvPr id="270" name="Google Shape;270;p48"/>
          <p:cNvSpPr txBox="1"/>
          <p:nvPr>
            <p:ph idx="1" type="body"/>
          </p:nvPr>
        </p:nvSpPr>
        <p:spPr>
          <a:xfrm>
            <a:off x="311700" y="329807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 sz="1600"/>
              <a:t>nejčastější </a:t>
            </a:r>
            <a:r>
              <a:rPr lang="cs" sz="1600"/>
              <a:t>p</a:t>
            </a:r>
            <a:r>
              <a:rPr lang="cs" sz="1600"/>
              <a:t>říčina úmrtí</a:t>
            </a:r>
            <a:r>
              <a:rPr b="1" lang="cs" sz="1600"/>
              <a:t> </a:t>
            </a:r>
            <a:r>
              <a:rPr lang="cs" sz="1600"/>
              <a:t>u mladých lidí 15-19 let je sebevražda</a:t>
            </a:r>
            <a:endParaRPr sz="1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Nevypusť duši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